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Lst>
  <p:notesMasterIdLst>
    <p:notesMasterId r:id="rId23"/>
  </p:notesMasterIdLst>
  <p:sldIdLst>
    <p:sldId id="257" r:id="rId3"/>
    <p:sldId id="263" r:id="rId4"/>
    <p:sldId id="275" r:id="rId5"/>
    <p:sldId id="278" r:id="rId6"/>
    <p:sldId id="264" r:id="rId7"/>
    <p:sldId id="276" r:id="rId8"/>
    <p:sldId id="277" r:id="rId9"/>
    <p:sldId id="279" r:id="rId10"/>
    <p:sldId id="281" r:id="rId11"/>
    <p:sldId id="291" r:id="rId12"/>
    <p:sldId id="283" r:id="rId13"/>
    <p:sldId id="282" r:id="rId14"/>
    <p:sldId id="280" r:id="rId15"/>
    <p:sldId id="290" r:id="rId16"/>
    <p:sldId id="285" r:id="rId17"/>
    <p:sldId id="284" r:id="rId18"/>
    <p:sldId id="286" r:id="rId19"/>
    <p:sldId id="287" r:id="rId20"/>
    <p:sldId id="288" r:id="rId21"/>
    <p:sldId id="289" r:id="rId22"/>
  </p:sldIdLst>
  <p:sldSz cx="9144000" cy="5143500" type="screen16x9"/>
  <p:notesSz cx="6858000" cy="9144000"/>
  <p:embeddedFontLst>
    <p:embeddedFont>
      <p:font typeface="Dosis" pitchFamily="2" charset="0"/>
      <p:regular r:id="rId24"/>
      <p:bold r:id="rId25"/>
    </p:embeddedFont>
    <p:embeddedFont>
      <p:font typeface="Roboto" panose="02000000000000000000" pitchFamily="2" charset="0"/>
      <p:regular r:id="rId26"/>
      <p:bold r:id="rId27"/>
      <p:italic r:id="rId28"/>
      <p:boldItalic r:id="rId29"/>
    </p:embeddedFont>
    <p:embeddedFont>
      <p:font typeface="Roboto Black" panose="02000000000000000000" pitchFamily="2" charset="0"/>
      <p:bold r:id="rId30"/>
      <p:boldItalic r:id="rId31"/>
    </p:embeddedFont>
    <p:embeddedFont>
      <p:font typeface="Roboto Thin"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494" autoAdjust="0"/>
  </p:normalViewPr>
  <p:slideViewPr>
    <p:cSldViewPr snapToGrid="0">
      <p:cViewPr varScale="1">
        <p:scale>
          <a:sx n="135" d="100"/>
          <a:sy n="135" d="100"/>
        </p:scale>
        <p:origin x="960"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1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5846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08128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23595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82204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19795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88720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29526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16399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00197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61087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42831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01401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75075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73073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06221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68044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02355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03033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41648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GB" sz="5600" dirty="0">
                <a:solidFill>
                  <a:schemeClr val="lt1"/>
                </a:solidFill>
                <a:latin typeface="Roboto Black"/>
                <a:ea typeface="Roboto Black"/>
                <a:cs typeface="Roboto Black"/>
                <a:sym typeface="Roboto Black"/>
              </a:rPr>
              <a:t>Medical Insurance</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GB" sz="2800" dirty="0">
                <a:solidFill>
                  <a:srgbClr val="EFEFEF"/>
                </a:solidFill>
                <a:latin typeface="Roboto Thin"/>
                <a:ea typeface="Roboto Thin"/>
                <a:cs typeface="Roboto Thin"/>
                <a:sym typeface="Roboto Thin"/>
              </a:rPr>
              <a:t>Python project</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GB" sz="2800" dirty="0">
                <a:solidFill>
                  <a:srgbClr val="EFEFEF"/>
                </a:solidFill>
                <a:latin typeface="Roboto Thin"/>
                <a:ea typeface="Roboto Thin"/>
                <a:cs typeface="Roboto Thin"/>
                <a:sym typeface="Roboto Thin"/>
              </a:rPr>
              <a:t>Knox Maclean Bather</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30/10/2023</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56872" y="70557"/>
            <a:ext cx="8711299" cy="724268"/>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rgbClr val="295269"/>
                </a:solidFill>
                <a:latin typeface="Roboto"/>
                <a:ea typeface="Roboto"/>
                <a:cs typeface="Roboto"/>
                <a:sym typeface="Roboto"/>
              </a:rPr>
              <a:t>5b. </a:t>
            </a:r>
            <a:r>
              <a:rPr lang="en-GB" sz="2000" b="1" dirty="0">
                <a:solidFill>
                  <a:srgbClr val="295269"/>
                </a:solidFill>
                <a:latin typeface="Roboto"/>
                <a:ea typeface="Roboto"/>
                <a:cs typeface="Roboto"/>
                <a:sym typeface="Roboto"/>
              </a:rPr>
              <a:t>Explore </a:t>
            </a:r>
            <a:r>
              <a:rPr lang="en" sz="2000" b="1" dirty="0">
                <a:solidFill>
                  <a:srgbClr val="295269"/>
                </a:solidFill>
                <a:latin typeface="Roboto"/>
                <a:ea typeface="Roboto"/>
                <a:cs typeface="Roboto"/>
                <a:sym typeface="Roboto"/>
              </a:rPr>
              <a:t>the reason behind the result of the ‘5 children’ average BMI. </a:t>
            </a:r>
            <a:r>
              <a:rPr lang="en-GB" sz="2000" b="1" dirty="0">
                <a:solidFill>
                  <a:srgbClr val="295269"/>
                </a:solidFill>
                <a:latin typeface="Roboto"/>
                <a:ea typeface="Roboto"/>
                <a:cs typeface="Roboto"/>
                <a:sym typeface="Roboto"/>
              </a:rPr>
              <a:t>[5a Continued]</a:t>
            </a:r>
            <a:endParaRPr sz="2000" b="1" dirty="0">
              <a:solidFill>
                <a:srgbClr val="295269"/>
              </a:solidFill>
              <a:latin typeface="Roboto"/>
              <a:ea typeface="Roboto"/>
              <a:cs typeface="Roboto"/>
              <a:sym typeface="Roboto"/>
            </a:endParaRPr>
          </a:p>
        </p:txBody>
      </p:sp>
      <p:sp>
        <p:nvSpPr>
          <p:cNvPr id="316" name="Shape 316"/>
          <p:cNvSpPr txBox="1"/>
          <p:nvPr/>
        </p:nvSpPr>
        <p:spPr>
          <a:xfrm>
            <a:off x="2860766" y="467212"/>
            <a:ext cx="6126362" cy="382949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GB" sz="1050" u="sng" dirty="0">
                <a:latin typeface="Roboto"/>
                <a:ea typeface="Roboto"/>
                <a:cs typeface="Roboto"/>
                <a:sym typeface="Roboto"/>
              </a:rPr>
              <a:t>Results:</a:t>
            </a:r>
          </a:p>
          <a:p>
            <a:pPr marL="0" lvl="0" indent="0" algn="just" rtl="0">
              <a:lnSpc>
                <a:spcPct val="115000"/>
              </a:lnSpc>
              <a:spcBef>
                <a:spcPts val="0"/>
              </a:spcBef>
              <a:spcAft>
                <a:spcPts val="0"/>
              </a:spcAft>
              <a:buClr>
                <a:schemeClr val="dk1"/>
              </a:buClr>
              <a:buSzPts val="1100"/>
              <a:buFont typeface="Arial"/>
              <a:buNone/>
            </a:pPr>
            <a:endParaRPr lang="en-GB" sz="1050" u="sng"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50" u="sng"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50" u="sng"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50" u="sng"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50" u="sng"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From this further analysis we can see that the </a:t>
            </a:r>
            <a:r>
              <a:rPr lang="en-GB" sz="1000" b="1" dirty="0">
                <a:latin typeface="Roboto"/>
                <a:ea typeface="Roboto"/>
                <a:cs typeface="Roboto"/>
                <a:sym typeface="Roboto"/>
              </a:rPr>
              <a:t>average age of people with 5 children is noticeably lower </a:t>
            </a:r>
            <a:r>
              <a:rPr lang="en-GB" sz="1000" dirty="0">
                <a:latin typeface="Roboto"/>
                <a:ea typeface="Roboto"/>
                <a:cs typeface="Roboto"/>
                <a:sym typeface="Roboto"/>
              </a:rPr>
              <a:t>than all other average ages of people with similar number of children. </a:t>
            </a:r>
            <a:r>
              <a:rPr lang="en-GB" sz="1000" b="1" dirty="0">
                <a:latin typeface="Roboto"/>
                <a:ea typeface="Roboto"/>
                <a:cs typeface="Roboto"/>
                <a:sym typeface="Roboto"/>
              </a:rPr>
              <a:t>This links back to questions 2 and 3</a:t>
            </a:r>
            <a:r>
              <a:rPr lang="en-GB" sz="1000" dirty="0">
                <a:latin typeface="Roboto"/>
                <a:ea typeface="Roboto"/>
                <a:cs typeface="Roboto"/>
                <a:sym typeface="Roboto"/>
              </a:rPr>
              <a:t>. Back in question 2 we noticed a correlation between age and BMI that suggested higher body fat percentages in older people and in question 3 we noticed a strong correlation between age and insurance cost. Hence, </a:t>
            </a:r>
            <a:r>
              <a:rPr lang="en-GB" sz="1000" b="1" dirty="0">
                <a:latin typeface="Roboto"/>
                <a:ea typeface="Roboto"/>
                <a:cs typeface="Roboto"/>
                <a:sym typeface="Roboto"/>
              </a:rPr>
              <a:t>lower age tends to equal lower BMI and cost</a:t>
            </a:r>
            <a:r>
              <a:rPr lang="en-GB" sz="1000" dirty="0">
                <a:latin typeface="Roboto"/>
                <a:ea typeface="Roboto"/>
                <a:cs typeface="Roboto"/>
                <a:sym typeface="Roboto"/>
              </a:rPr>
              <a:t>. With the results here in 5b we can see that people with 0/1/2/3/4 children have an average age of ~ 39.6, nearly half a decade greater than those with 5 children. This could very well account for the difference in BMI seen in question 5a.</a:t>
            </a: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It was also noted in question 4 that people in the SE region tend to have greater BMIs compared to all other regions. The category of 5 children is made up of 33.3% of people in the SE region which has increased the average BMI. If we remove the SE people, the 5 children </a:t>
            </a:r>
            <a:r>
              <a:rPr lang="en-GB" sz="1000" dirty="0" err="1">
                <a:latin typeface="Roboto"/>
                <a:ea typeface="Roboto"/>
                <a:cs typeface="Roboto"/>
                <a:sym typeface="Roboto"/>
              </a:rPr>
              <a:t>avg</a:t>
            </a:r>
            <a:r>
              <a:rPr lang="en-GB" sz="1000" dirty="0">
                <a:latin typeface="Roboto"/>
                <a:ea typeface="Roboto"/>
                <a:cs typeface="Roboto"/>
                <a:sym typeface="Roboto"/>
              </a:rPr>
              <a:t> BMI falls to 28.72, an even greater difference from the average age of the 0/1/2/3/4 number of children people. </a:t>
            </a: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This extra analysis has confirmed that the </a:t>
            </a:r>
            <a:r>
              <a:rPr lang="en-GB" sz="1000" b="1" dirty="0">
                <a:latin typeface="Roboto"/>
                <a:ea typeface="Roboto"/>
                <a:cs typeface="Roboto"/>
                <a:sym typeface="Roboto"/>
              </a:rPr>
              <a:t>number of children does have a positive correlation with BMI</a:t>
            </a:r>
            <a:r>
              <a:rPr lang="en-GB" sz="1000" dirty="0">
                <a:latin typeface="Roboto"/>
                <a:ea typeface="Roboto"/>
                <a:cs typeface="Roboto"/>
                <a:sym typeface="Roboto"/>
              </a:rPr>
              <a:t>, but that </a:t>
            </a:r>
            <a:r>
              <a:rPr lang="en-GB" sz="1000" b="1" dirty="0">
                <a:latin typeface="Roboto"/>
                <a:ea typeface="Roboto"/>
                <a:cs typeface="Roboto"/>
                <a:sym typeface="Roboto"/>
              </a:rPr>
              <a:t>age has a significantly stronger positive correlation with BMI</a:t>
            </a:r>
            <a:r>
              <a:rPr lang="en-GB" sz="1000" dirty="0">
                <a:latin typeface="Roboto"/>
                <a:ea typeface="Roboto"/>
                <a:cs typeface="Roboto"/>
                <a:sym typeface="Roboto"/>
              </a:rPr>
              <a:t>. And so</a:t>
            </a:r>
            <a:r>
              <a:rPr lang="en-GB" sz="1000" b="1" dirty="0">
                <a:latin typeface="Roboto"/>
                <a:ea typeface="Roboto"/>
                <a:cs typeface="Roboto"/>
                <a:sym typeface="Roboto"/>
              </a:rPr>
              <a:t>, in the case of people with five children, the lower average age has undercut expected increase in BMI caused by the number of children</a:t>
            </a:r>
            <a:r>
              <a:rPr lang="en-GB" sz="1000" dirty="0">
                <a:latin typeface="Roboto"/>
                <a:ea typeface="Roboto"/>
                <a:cs typeface="Roboto"/>
                <a:sym typeface="Roboto"/>
              </a:rPr>
              <a:t>. </a:t>
            </a: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5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50" b="1"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5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5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p:txBody>
      </p:sp>
      <p:pic>
        <p:nvPicPr>
          <p:cNvPr id="5" name="Picture 4">
            <a:extLst>
              <a:ext uri="{FF2B5EF4-FFF2-40B4-BE49-F238E27FC236}">
                <a16:creationId xmlns:a16="http://schemas.microsoft.com/office/drawing/2014/main" id="{DCD2C563-E87D-9733-3BC5-93DAFF6A25E0}"/>
              </a:ext>
            </a:extLst>
          </p:cNvPr>
          <p:cNvPicPr>
            <a:picLocks noChangeAspect="1"/>
          </p:cNvPicPr>
          <p:nvPr/>
        </p:nvPicPr>
        <p:blipFill rotWithShape="1">
          <a:blip r:embed="rId3"/>
          <a:srcRect t="87245"/>
          <a:stretch/>
        </p:blipFill>
        <p:spPr>
          <a:xfrm>
            <a:off x="181181" y="4423858"/>
            <a:ext cx="4201176" cy="536575"/>
          </a:xfrm>
          <a:prstGeom prst="rect">
            <a:avLst/>
          </a:prstGeom>
        </p:spPr>
      </p:pic>
      <p:pic>
        <p:nvPicPr>
          <p:cNvPr id="9" name="Picture 8">
            <a:extLst>
              <a:ext uri="{FF2B5EF4-FFF2-40B4-BE49-F238E27FC236}">
                <a16:creationId xmlns:a16="http://schemas.microsoft.com/office/drawing/2014/main" id="{5D5E9487-BC0B-7E61-45C4-EBD1D6A1E8A1}"/>
              </a:ext>
            </a:extLst>
          </p:cNvPr>
          <p:cNvPicPr>
            <a:picLocks noChangeAspect="1"/>
          </p:cNvPicPr>
          <p:nvPr/>
        </p:nvPicPr>
        <p:blipFill rotWithShape="1">
          <a:blip r:embed="rId3"/>
          <a:srcRect r="40521" b="12703"/>
          <a:stretch/>
        </p:blipFill>
        <p:spPr>
          <a:xfrm>
            <a:off x="181181" y="758036"/>
            <a:ext cx="2496705" cy="3669275"/>
          </a:xfrm>
          <a:prstGeom prst="rect">
            <a:avLst/>
          </a:prstGeom>
        </p:spPr>
      </p:pic>
      <p:pic>
        <p:nvPicPr>
          <p:cNvPr id="14" name="Picture 13">
            <a:extLst>
              <a:ext uri="{FF2B5EF4-FFF2-40B4-BE49-F238E27FC236}">
                <a16:creationId xmlns:a16="http://schemas.microsoft.com/office/drawing/2014/main" id="{2D9A07EC-FE87-CB05-6DEE-5CD1983FA8A9}"/>
              </a:ext>
            </a:extLst>
          </p:cNvPr>
          <p:cNvPicPr>
            <a:picLocks noChangeAspect="1"/>
          </p:cNvPicPr>
          <p:nvPr/>
        </p:nvPicPr>
        <p:blipFill rotWithShape="1">
          <a:blip r:embed="rId4"/>
          <a:srcRect t="1123" b="4156"/>
          <a:stretch/>
        </p:blipFill>
        <p:spPr>
          <a:xfrm>
            <a:off x="3533070" y="532215"/>
            <a:ext cx="3082022" cy="1113868"/>
          </a:xfrm>
          <a:prstGeom prst="rect">
            <a:avLst/>
          </a:prstGeom>
        </p:spPr>
      </p:pic>
      <p:sp>
        <p:nvSpPr>
          <p:cNvPr id="15" name="Shape 316">
            <a:extLst>
              <a:ext uri="{FF2B5EF4-FFF2-40B4-BE49-F238E27FC236}">
                <a16:creationId xmlns:a16="http://schemas.microsoft.com/office/drawing/2014/main" id="{FFE36345-6C87-0865-97AB-2720E63330B0}"/>
              </a:ext>
            </a:extLst>
          </p:cNvPr>
          <p:cNvSpPr txBox="1"/>
          <p:nvPr/>
        </p:nvSpPr>
        <p:spPr>
          <a:xfrm>
            <a:off x="4488212" y="4347648"/>
            <a:ext cx="4474607" cy="68899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gn="just">
              <a:lnSpc>
                <a:spcPct val="115000"/>
              </a:lnSpc>
              <a:buClr>
                <a:schemeClr val="dk1"/>
              </a:buClr>
              <a:buSzPts val="1100"/>
            </a:pPr>
            <a:r>
              <a:rPr lang="en-GB" sz="1000" dirty="0">
                <a:latin typeface="Roboto"/>
                <a:ea typeface="Roboto"/>
                <a:cs typeface="Roboto"/>
                <a:sym typeface="Roboto"/>
              </a:rPr>
              <a:t>I adapted the code in 5a which sorted the people by the number of children. This time I extracted peoples ages and the regions of people with five children (separately). </a:t>
            </a: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5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50" b="1"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GB" sz="105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GB" sz="105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p:txBody>
      </p:sp>
    </p:spTree>
    <p:extLst>
      <p:ext uri="{BB962C8B-B14F-4D97-AF65-F5344CB8AC3E}">
        <p14:creationId xmlns:p14="http://schemas.microsoft.com/office/powerpoint/2010/main" val="235785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56872" y="70557"/>
            <a:ext cx="8711299" cy="724268"/>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GB" sz="1800" b="1" dirty="0">
                <a:solidFill>
                  <a:srgbClr val="295269"/>
                </a:solidFill>
                <a:latin typeface="Roboto"/>
                <a:ea typeface="Roboto"/>
                <a:cs typeface="Roboto"/>
                <a:sym typeface="Roboto"/>
              </a:rPr>
              <a:t>6. How does smoking and the person’s sex affect BMI? Split people into sections based on their smoking habits, their sex, and then both.</a:t>
            </a:r>
            <a:endParaRPr sz="1800" b="1" dirty="0">
              <a:solidFill>
                <a:srgbClr val="295269"/>
              </a:solidFill>
              <a:latin typeface="Roboto"/>
              <a:ea typeface="Roboto"/>
              <a:cs typeface="Roboto"/>
              <a:sym typeface="Roboto"/>
            </a:endParaRPr>
          </a:p>
        </p:txBody>
      </p:sp>
      <p:sp>
        <p:nvSpPr>
          <p:cNvPr id="316" name="Shape 316"/>
          <p:cNvSpPr txBox="1"/>
          <p:nvPr/>
        </p:nvSpPr>
        <p:spPr>
          <a:xfrm>
            <a:off x="5641144" y="716188"/>
            <a:ext cx="3159895" cy="398242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In these calculations I created </a:t>
            </a:r>
            <a:r>
              <a:rPr lang="en-GB" sz="1000" b="1" dirty="0">
                <a:latin typeface="Roboto"/>
                <a:ea typeface="Roboto"/>
                <a:cs typeface="Roboto"/>
                <a:sym typeface="Roboto"/>
              </a:rPr>
              <a:t>two dictionaries </a:t>
            </a:r>
            <a:r>
              <a:rPr lang="en-GB" sz="1000" dirty="0">
                <a:latin typeface="Roboto"/>
                <a:ea typeface="Roboto"/>
                <a:cs typeface="Roboto"/>
                <a:sym typeface="Roboto"/>
              </a:rPr>
              <a:t>with each person’s </a:t>
            </a:r>
            <a:r>
              <a:rPr lang="en-GB" sz="1000" dirty="0" err="1">
                <a:latin typeface="Roboto"/>
                <a:ea typeface="Roboto"/>
                <a:cs typeface="Roboto"/>
                <a:sym typeface="Roboto"/>
              </a:rPr>
              <a:t>bmi</a:t>
            </a:r>
            <a:r>
              <a:rPr lang="en-GB" sz="1000" dirty="0">
                <a:latin typeface="Roboto"/>
                <a:ea typeface="Roboto"/>
                <a:cs typeface="Roboto"/>
                <a:sym typeface="Roboto"/>
              </a:rPr>
              <a:t> as the key and their answer to answers to whether they smoked and what their sex is as the values. </a:t>
            </a:r>
          </a:p>
          <a:p>
            <a:pPr marL="0" lvl="0" indent="0"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I created functions that used for loops and if conditionals to </a:t>
            </a:r>
            <a:r>
              <a:rPr lang="en-GB" sz="1000" b="1" dirty="0">
                <a:latin typeface="Roboto"/>
                <a:ea typeface="Roboto"/>
                <a:cs typeface="Roboto"/>
                <a:sym typeface="Roboto"/>
              </a:rPr>
              <a:t>split the dictionary </a:t>
            </a:r>
            <a:r>
              <a:rPr lang="en-GB" sz="1000" dirty="0">
                <a:latin typeface="Roboto"/>
                <a:ea typeface="Roboto"/>
                <a:cs typeface="Roboto"/>
                <a:sym typeface="Roboto"/>
              </a:rPr>
              <a:t>of people into groups with the same value element (whether they smoked/ same sex) by </a:t>
            </a:r>
            <a:r>
              <a:rPr lang="en-GB" sz="1000" b="1" dirty="0">
                <a:latin typeface="Roboto"/>
                <a:ea typeface="Roboto"/>
                <a:cs typeface="Roboto"/>
                <a:sym typeface="Roboto"/>
              </a:rPr>
              <a:t>extracting their BMIs </a:t>
            </a:r>
            <a:r>
              <a:rPr lang="en-GB" sz="1000" dirty="0">
                <a:latin typeface="Roboto"/>
                <a:ea typeface="Roboto"/>
                <a:cs typeface="Roboto"/>
                <a:sym typeface="Roboto"/>
              </a:rPr>
              <a:t>(the key of each value) and inputting them into a list. </a:t>
            </a:r>
          </a:p>
          <a:p>
            <a:pPr marL="0" lvl="0" indent="0"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I then performed </a:t>
            </a:r>
            <a:r>
              <a:rPr lang="en-GB" sz="1000" b="1" dirty="0">
                <a:latin typeface="Roboto"/>
                <a:ea typeface="Roboto"/>
                <a:cs typeface="Roboto"/>
                <a:sym typeface="Roboto"/>
              </a:rPr>
              <a:t>calculations on this list</a:t>
            </a:r>
            <a:r>
              <a:rPr lang="en-GB" sz="1000" dirty="0">
                <a:latin typeface="Roboto"/>
                <a:ea typeface="Roboto"/>
                <a:cs typeface="Roboto"/>
                <a:sym typeface="Roboto"/>
              </a:rPr>
              <a:t>, summing the BMIs and dividing by the length to get the average BMI of each list. These were then all outputted as a using print() sentence to improve readability. </a:t>
            </a:r>
          </a:p>
          <a:p>
            <a:pPr marL="0" lvl="0" indent="0"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p:txBody>
      </p:sp>
      <p:pic>
        <p:nvPicPr>
          <p:cNvPr id="5" name="Picture 4">
            <a:extLst>
              <a:ext uri="{FF2B5EF4-FFF2-40B4-BE49-F238E27FC236}">
                <a16:creationId xmlns:a16="http://schemas.microsoft.com/office/drawing/2014/main" id="{FB2B60C8-3C73-FDB4-D550-4088BEC34B80}"/>
              </a:ext>
            </a:extLst>
          </p:cNvPr>
          <p:cNvPicPr>
            <a:picLocks noChangeAspect="1"/>
          </p:cNvPicPr>
          <p:nvPr/>
        </p:nvPicPr>
        <p:blipFill>
          <a:blip r:embed="rId3"/>
          <a:stretch>
            <a:fillRect/>
          </a:stretch>
        </p:blipFill>
        <p:spPr>
          <a:xfrm>
            <a:off x="156871" y="716188"/>
            <a:ext cx="5301393" cy="4376002"/>
          </a:xfrm>
          <a:prstGeom prst="rect">
            <a:avLst/>
          </a:prstGeom>
        </p:spPr>
      </p:pic>
      <p:sp>
        <p:nvSpPr>
          <p:cNvPr id="2" name="Shape 316">
            <a:extLst>
              <a:ext uri="{FF2B5EF4-FFF2-40B4-BE49-F238E27FC236}">
                <a16:creationId xmlns:a16="http://schemas.microsoft.com/office/drawing/2014/main" id="{3BF87F26-094F-CDBA-2570-46F4FF260E8E}"/>
              </a:ext>
            </a:extLst>
          </p:cNvPr>
          <p:cNvSpPr txBox="1"/>
          <p:nvPr/>
        </p:nvSpPr>
        <p:spPr>
          <a:xfrm>
            <a:off x="5641143" y="4742528"/>
            <a:ext cx="3159895" cy="34966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1000" b="1" dirty="0">
                <a:latin typeface="Roboto"/>
                <a:ea typeface="Roboto"/>
                <a:cs typeface="Roboto"/>
                <a:sym typeface="Roboto"/>
              </a:rPr>
              <a:t>Code continued on the next slide.</a:t>
            </a:r>
          </a:p>
        </p:txBody>
      </p:sp>
    </p:spTree>
    <p:extLst>
      <p:ext uri="{BB962C8B-B14F-4D97-AF65-F5344CB8AC3E}">
        <p14:creationId xmlns:p14="http://schemas.microsoft.com/office/powerpoint/2010/main" val="1470128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56872" y="70557"/>
            <a:ext cx="8711299" cy="724268"/>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GB" sz="1800" b="1" dirty="0">
                <a:solidFill>
                  <a:srgbClr val="295269"/>
                </a:solidFill>
                <a:latin typeface="Roboto"/>
                <a:ea typeface="Roboto"/>
                <a:cs typeface="Roboto"/>
                <a:sym typeface="Roboto"/>
              </a:rPr>
              <a:t>6. How does smoking and the person’s sex affect BMI? Split people into sections based on their smoking habits, their sex, and then both. </a:t>
            </a:r>
            <a:r>
              <a:rPr lang="en-GB" sz="2000" b="1" dirty="0">
                <a:solidFill>
                  <a:srgbClr val="295269"/>
                </a:solidFill>
                <a:latin typeface="Roboto"/>
                <a:ea typeface="Roboto"/>
                <a:cs typeface="Roboto"/>
                <a:sym typeface="Roboto"/>
              </a:rPr>
              <a:t>[Continued]</a:t>
            </a:r>
            <a:endParaRPr sz="2000" b="1" dirty="0">
              <a:solidFill>
                <a:srgbClr val="295269"/>
              </a:solidFill>
              <a:latin typeface="Roboto"/>
              <a:ea typeface="Roboto"/>
              <a:cs typeface="Roboto"/>
              <a:sym typeface="Roboto"/>
            </a:endParaRPr>
          </a:p>
        </p:txBody>
      </p:sp>
      <p:sp>
        <p:nvSpPr>
          <p:cNvPr id="316" name="Shape 316"/>
          <p:cNvSpPr txBox="1"/>
          <p:nvPr/>
        </p:nvSpPr>
        <p:spPr>
          <a:xfrm>
            <a:off x="6787662" y="794825"/>
            <a:ext cx="2271932" cy="249730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In this calculation I created a </a:t>
            </a:r>
            <a:r>
              <a:rPr lang="en-GB" sz="1000" b="1" dirty="0">
                <a:latin typeface="Roboto"/>
                <a:ea typeface="Roboto"/>
                <a:cs typeface="Roboto"/>
                <a:sym typeface="Roboto"/>
              </a:rPr>
              <a:t>new dictionary </a:t>
            </a:r>
            <a:r>
              <a:rPr lang="en-GB" sz="1000" dirty="0">
                <a:latin typeface="Roboto"/>
                <a:ea typeface="Roboto"/>
                <a:cs typeface="Roboto"/>
                <a:sym typeface="Roboto"/>
              </a:rPr>
              <a:t>for the </a:t>
            </a:r>
            <a:r>
              <a:rPr lang="en-GB" sz="1000" b="1" dirty="0">
                <a:latin typeface="Roboto"/>
                <a:ea typeface="Roboto"/>
                <a:cs typeface="Roboto"/>
                <a:sym typeface="Roboto"/>
              </a:rPr>
              <a:t>four possible combinations </a:t>
            </a:r>
            <a:r>
              <a:rPr lang="en-GB" sz="1000" dirty="0">
                <a:latin typeface="Roboto"/>
                <a:ea typeface="Roboto"/>
                <a:cs typeface="Roboto"/>
                <a:sym typeface="Roboto"/>
              </a:rPr>
              <a:t>of sex and smoker with an empty list as the values. I </a:t>
            </a:r>
            <a:r>
              <a:rPr lang="en-GB" sz="1000" b="1" dirty="0">
                <a:latin typeface="Roboto"/>
                <a:ea typeface="Roboto"/>
                <a:cs typeface="Roboto"/>
                <a:sym typeface="Roboto"/>
              </a:rPr>
              <a:t>extracted the BMI of each person </a:t>
            </a:r>
            <a:r>
              <a:rPr lang="en-GB" sz="1000" dirty="0">
                <a:latin typeface="Roboto"/>
                <a:ea typeface="Roboto"/>
                <a:cs typeface="Roboto"/>
                <a:sym typeface="Roboto"/>
              </a:rPr>
              <a:t>and put them into the value (empty lists). </a:t>
            </a:r>
          </a:p>
          <a:p>
            <a:pPr marL="0" lvl="0" indent="0"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This allowed me to easily perform </a:t>
            </a:r>
            <a:r>
              <a:rPr lang="en-GB" sz="1000" b="1" dirty="0">
                <a:latin typeface="Roboto"/>
                <a:ea typeface="Roboto"/>
                <a:cs typeface="Roboto"/>
                <a:sym typeface="Roboto"/>
              </a:rPr>
              <a:t>calculations on each group’s BMIs</a:t>
            </a:r>
            <a:r>
              <a:rPr lang="en-GB" sz="1000" dirty="0">
                <a:latin typeface="Roboto"/>
                <a:ea typeface="Roboto"/>
                <a:cs typeface="Roboto"/>
                <a:sym typeface="Roboto"/>
              </a:rPr>
              <a:t>, just like the functions in the previous slide. </a:t>
            </a:r>
          </a:p>
        </p:txBody>
      </p:sp>
      <p:pic>
        <p:nvPicPr>
          <p:cNvPr id="9" name="Picture 8">
            <a:extLst>
              <a:ext uri="{FF2B5EF4-FFF2-40B4-BE49-F238E27FC236}">
                <a16:creationId xmlns:a16="http://schemas.microsoft.com/office/drawing/2014/main" id="{FA4AFB04-57D5-7497-8B74-B25FD8C9BC30}"/>
              </a:ext>
            </a:extLst>
          </p:cNvPr>
          <p:cNvPicPr>
            <a:picLocks noChangeAspect="1"/>
          </p:cNvPicPr>
          <p:nvPr/>
        </p:nvPicPr>
        <p:blipFill>
          <a:blip r:embed="rId3"/>
          <a:stretch>
            <a:fillRect/>
          </a:stretch>
        </p:blipFill>
        <p:spPr>
          <a:xfrm>
            <a:off x="156872" y="794825"/>
            <a:ext cx="6560451" cy="2497307"/>
          </a:xfrm>
          <a:prstGeom prst="rect">
            <a:avLst/>
          </a:prstGeom>
        </p:spPr>
      </p:pic>
      <p:sp>
        <p:nvSpPr>
          <p:cNvPr id="10" name="Shape 316">
            <a:extLst>
              <a:ext uri="{FF2B5EF4-FFF2-40B4-BE49-F238E27FC236}">
                <a16:creationId xmlns:a16="http://schemas.microsoft.com/office/drawing/2014/main" id="{CD958B99-1840-93BC-8B66-316D7B1579F9}"/>
              </a:ext>
            </a:extLst>
          </p:cNvPr>
          <p:cNvSpPr txBox="1"/>
          <p:nvPr/>
        </p:nvSpPr>
        <p:spPr>
          <a:xfrm>
            <a:off x="229773" y="3376246"/>
            <a:ext cx="3730282" cy="169669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1200" u="sng" dirty="0">
                <a:latin typeface="Roboto"/>
                <a:ea typeface="Roboto"/>
                <a:cs typeface="Roboto"/>
                <a:sym typeface="Roboto"/>
              </a:rPr>
              <a:t>Results: </a:t>
            </a:r>
          </a:p>
        </p:txBody>
      </p:sp>
      <p:pic>
        <p:nvPicPr>
          <p:cNvPr id="12" name="Picture 11">
            <a:extLst>
              <a:ext uri="{FF2B5EF4-FFF2-40B4-BE49-F238E27FC236}">
                <a16:creationId xmlns:a16="http://schemas.microsoft.com/office/drawing/2014/main" id="{7644675C-70A9-9CC5-C4B8-BD124C40D9A2}"/>
              </a:ext>
            </a:extLst>
          </p:cNvPr>
          <p:cNvPicPr>
            <a:picLocks noChangeAspect="1"/>
          </p:cNvPicPr>
          <p:nvPr/>
        </p:nvPicPr>
        <p:blipFill>
          <a:blip r:embed="rId4"/>
          <a:stretch>
            <a:fillRect/>
          </a:stretch>
        </p:blipFill>
        <p:spPr>
          <a:xfrm>
            <a:off x="264942" y="3683527"/>
            <a:ext cx="3624775" cy="1347430"/>
          </a:xfrm>
          <a:prstGeom prst="rect">
            <a:avLst/>
          </a:prstGeom>
        </p:spPr>
      </p:pic>
      <p:sp>
        <p:nvSpPr>
          <p:cNvPr id="14" name="Shape 316">
            <a:extLst>
              <a:ext uri="{FF2B5EF4-FFF2-40B4-BE49-F238E27FC236}">
                <a16:creationId xmlns:a16="http://schemas.microsoft.com/office/drawing/2014/main" id="{A4FB05FF-C02E-EF16-29FE-E8EAC33B6872}"/>
              </a:ext>
            </a:extLst>
          </p:cNvPr>
          <p:cNvSpPr txBox="1"/>
          <p:nvPr/>
        </p:nvSpPr>
        <p:spPr>
          <a:xfrm>
            <a:off x="4060874" y="3376246"/>
            <a:ext cx="4998720" cy="169669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From the results we can see that there is </a:t>
            </a:r>
            <a:r>
              <a:rPr lang="en-GB" sz="1000" b="1" dirty="0">
                <a:latin typeface="Roboto"/>
                <a:ea typeface="Roboto"/>
                <a:cs typeface="Roboto"/>
                <a:sym typeface="Roboto"/>
              </a:rPr>
              <a:t>no discernible correlation between smoking and BMI, and sex and BMI</a:t>
            </a:r>
            <a:r>
              <a:rPr lang="en-GB" sz="1000" dirty="0">
                <a:latin typeface="Roboto"/>
                <a:ea typeface="Roboto"/>
                <a:cs typeface="Roboto"/>
                <a:sym typeface="Roboto"/>
              </a:rPr>
              <a:t>. Each result shown on the left is close in value to one another and to the average BMI value of the whole dataset (30.66). </a:t>
            </a:r>
          </a:p>
        </p:txBody>
      </p:sp>
    </p:spTree>
    <p:extLst>
      <p:ext uri="{BB962C8B-B14F-4D97-AF65-F5344CB8AC3E}">
        <p14:creationId xmlns:p14="http://schemas.microsoft.com/office/powerpoint/2010/main" val="762969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56872" y="70557"/>
            <a:ext cx="8711299" cy="461782"/>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rgbClr val="295269"/>
                </a:solidFill>
                <a:latin typeface="Roboto"/>
                <a:ea typeface="Roboto"/>
                <a:cs typeface="Roboto"/>
                <a:sym typeface="Roboto"/>
              </a:rPr>
              <a:t>7. Find people with the same information but different bmis. </a:t>
            </a:r>
            <a:endParaRPr sz="2000" b="1" dirty="0">
              <a:solidFill>
                <a:srgbClr val="295269"/>
              </a:solidFill>
              <a:latin typeface="Roboto"/>
              <a:ea typeface="Roboto"/>
              <a:cs typeface="Roboto"/>
              <a:sym typeface="Roboto"/>
            </a:endParaRPr>
          </a:p>
        </p:txBody>
      </p:sp>
      <p:pic>
        <p:nvPicPr>
          <p:cNvPr id="3" name="Picture 2">
            <a:extLst>
              <a:ext uri="{FF2B5EF4-FFF2-40B4-BE49-F238E27FC236}">
                <a16:creationId xmlns:a16="http://schemas.microsoft.com/office/drawing/2014/main" id="{FE63AFF0-4BB2-D982-B8B5-2184120A6A11}"/>
              </a:ext>
            </a:extLst>
          </p:cNvPr>
          <p:cNvPicPr>
            <a:picLocks noChangeAspect="1"/>
          </p:cNvPicPr>
          <p:nvPr/>
        </p:nvPicPr>
        <p:blipFill rotWithShape="1">
          <a:blip r:embed="rId3"/>
          <a:srcRect r="31804"/>
          <a:stretch/>
        </p:blipFill>
        <p:spPr>
          <a:xfrm>
            <a:off x="37915" y="506700"/>
            <a:ext cx="3823667" cy="2872180"/>
          </a:xfrm>
          <a:prstGeom prst="rect">
            <a:avLst/>
          </a:prstGeom>
        </p:spPr>
      </p:pic>
      <p:pic>
        <p:nvPicPr>
          <p:cNvPr id="10" name="Picture 9">
            <a:extLst>
              <a:ext uri="{FF2B5EF4-FFF2-40B4-BE49-F238E27FC236}">
                <a16:creationId xmlns:a16="http://schemas.microsoft.com/office/drawing/2014/main" id="{9C185FC9-BAD8-47AD-18D3-52051BEC1C11}"/>
              </a:ext>
            </a:extLst>
          </p:cNvPr>
          <p:cNvPicPr>
            <a:picLocks noChangeAspect="1"/>
          </p:cNvPicPr>
          <p:nvPr/>
        </p:nvPicPr>
        <p:blipFill>
          <a:blip r:embed="rId4"/>
          <a:stretch>
            <a:fillRect/>
          </a:stretch>
        </p:blipFill>
        <p:spPr>
          <a:xfrm>
            <a:off x="156872" y="3558441"/>
            <a:ext cx="5610882" cy="1585059"/>
          </a:xfrm>
          <a:prstGeom prst="rect">
            <a:avLst/>
          </a:prstGeom>
        </p:spPr>
      </p:pic>
      <p:pic>
        <p:nvPicPr>
          <p:cNvPr id="14" name="Picture 13">
            <a:extLst>
              <a:ext uri="{FF2B5EF4-FFF2-40B4-BE49-F238E27FC236}">
                <a16:creationId xmlns:a16="http://schemas.microsoft.com/office/drawing/2014/main" id="{9AB09FFC-2500-EE44-E287-81D232D0535A}"/>
              </a:ext>
            </a:extLst>
          </p:cNvPr>
          <p:cNvPicPr>
            <a:picLocks noChangeAspect="1"/>
          </p:cNvPicPr>
          <p:nvPr/>
        </p:nvPicPr>
        <p:blipFill rotWithShape="1">
          <a:blip r:embed="rId5"/>
          <a:srcRect t="-1" r="1930" b="-38690"/>
          <a:stretch/>
        </p:blipFill>
        <p:spPr>
          <a:xfrm>
            <a:off x="72909" y="3409260"/>
            <a:ext cx="5694845" cy="221953"/>
          </a:xfrm>
          <a:prstGeom prst="rect">
            <a:avLst/>
          </a:prstGeom>
        </p:spPr>
      </p:pic>
      <p:sp>
        <p:nvSpPr>
          <p:cNvPr id="316" name="Shape 316"/>
          <p:cNvSpPr txBox="1"/>
          <p:nvPr/>
        </p:nvSpPr>
        <p:spPr>
          <a:xfrm>
            <a:off x="3945547" y="454451"/>
            <a:ext cx="5041582" cy="129597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In this code I used an embedded for statement to </a:t>
            </a:r>
            <a:r>
              <a:rPr lang="en-GB" sz="1000" b="1" dirty="0">
                <a:latin typeface="Roboto"/>
                <a:ea typeface="Roboto"/>
                <a:cs typeface="Roboto"/>
                <a:sym typeface="Roboto"/>
              </a:rPr>
              <a:t>iterate through each person </a:t>
            </a:r>
            <a:r>
              <a:rPr lang="en-GB" sz="1000" dirty="0">
                <a:latin typeface="Roboto"/>
                <a:ea typeface="Roboto"/>
                <a:cs typeface="Roboto"/>
                <a:sym typeface="Roboto"/>
              </a:rPr>
              <a:t>and </a:t>
            </a:r>
            <a:r>
              <a:rPr lang="en-GB" sz="1000" b="1" dirty="0">
                <a:latin typeface="Roboto"/>
                <a:ea typeface="Roboto"/>
                <a:cs typeface="Roboto"/>
                <a:sym typeface="Roboto"/>
              </a:rPr>
              <a:t>compare them to every other person</a:t>
            </a:r>
            <a:r>
              <a:rPr lang="en-GB" sz="1000" dirty="0">
                <a:latin typeface="Roboto"/>
                <a:ea typeface="Roboto"/>
                <a:cs typeface="Roboto"/>
                <a:sym typeface="Roboto"/>
              </a:rPr>
              <a:t>, using if/</a:t>
            </a:r>
            <a:r>
              <a:rPr lang="en-GB" sz="1000" dirty="0" err="1">
                <a:latin typeface="Roboto"/>
                <a:ea typeface="Roboto"/>
                <a:cs typeface="Roboto"/>
                <a:sym typeface="Roboto"/>
              </a:rPr>
              <a:t>elif</a:t>
            </a:r>
            <a:r>
              <a:rPr lang="en-GB" sz="1000" dirty="0">
                <a:latin typeface="Roboto"/>
                <a:ea typeface="Roboto"/>
                <a:cs typeface="Roboto"/>
                <a:sym typeface="Roboto"/>
              </a:rPr>
              <a:t> statements to compare people’s information to others. The information we were looking to get the same was the age, sex, number of children, and smoker status. </a:t>
            </a: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I then used conditionals to remove all duplicate values in that list. This new list has </a:t>
            </a:r>
            <a:r>
              <a:rPr lang="en-GB" sz="1000" b="1" dirty="0">
                <a:latin typeface="Roboto"/>
                <a:ea typeface="Roboto"/>
                <a:cs typeface="Roboto"/>
                <a:sym typeface="Roboto"/>
              </a:rPr>
              <a:t>1089 </a:t>
            </a:r>
            <a:r>
              <a:rPr lang="en-GB" sz="1000" dirty="0">
                <a:latin typeface="Roboto"/>
                <a:ea typeface="Roboto"/>
                <a:cs typeface="Roboto"/>
                <a:sym typeface="Roboto"/>
              </a:rPr>
              <a:t>values</a:t>
            </a:r>
            <a:r>
              <a:rPr lang="en-GB" sz="1000" b="1" dirty="0">
                <a:latin typeface="Roboto"/>
                <a:ea typeface="Roboto"/>
                <a:cs typeface="Roboto"/>
                <a:sym typeface="Roboto"/>
              </a:rPr>
              <a:t> </a:t>
            </a:r>
            <a:r>
              <a:rPr lang="en-GB" sz="1000" dirty="0">
                <a:latin typeface="Roboto"/>
                <a:ea typeface="Roboto"/>
                <a:cs typeface="Roboto"/>
                <a:sym typeface="Roboto"/>
              </a:rPr>
              <a:t>which shows that the vast majority of people have near identical information with someone else.  </a:t>
            </a:r>
          </a:p>
        </p:txBody>
      </p:sp>
      <p:sp>
        <p:nvSpPr>
          <p:cNvPr id="18" name="Shape 316">
            <a:extLst>
              <a:ext uri="{FF2B5EF4-FFF2-40B4-BE49-F238E27FC236}">
                <a16:creationId xmlns:a16="http://schemas.microsoft.com/office/drawing/2014/main" id="{5A5CAD92-087A-0024-AEE0-0FD2029DBC48}"/>
              </a:ext>
            </a:extLst>
          </p:cNvPr>
          <p:cNvSpPr txBox="1"/>
          <p:nvPr/>
        </p:nvSpPr>
        <p:spPr>
          <a:xfrm>
            <a:off x="5851715" y="3297850"/>
            <a:ext cx="3135411" cy="167909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gn="just">
              <a:lnSpc>
                <a:spcPct val="115000"/>
              </a:lnSpc>
              <a:buClr>
                <a:schemeClr val="dk1"/>
              </a:buClr>
              <a:buSzPts val="1100"/>
            </a:pPr>
            <a:r>
              <a:rPr lang="en-GB" sz="1000" dirty="0">
                <a:latin typeface="Roboto"/>
                <a:ea typeface="Roboto"/>
                <a:cs typeface="Roboto"/>
                <a:sym typeface="Roboto"/>
              </a:rPr>
              <a:t>is considered obese. </a:t>
            </a: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Given the difference in insurance cost between these people, who's only major difference is which side of 30 their BMI score falls, </a:t>
            </a:r>
            <a:r>
              <a:rPr lang="en-GB" sz="1000" b="1" dirty="0">
                <a:latin typeface="Roboto"/>
                <a:ea typeface="Roboto"/>
                <a:cs typeface="Roboto"/>
                <a:sym typeface="Roboto"/>
              </a:rPr>
              <a:t>this grouping </a:t>
            </a:r>
            <a:r>
              <a:rPr lang="en-GB" sz="1000" dirty="0">
                <a:latin typeface="Roboto"/>
                <a:ea typeface="Roboto"/>
                <a:cs typeface="Roboto"/>
                <a:sym typeface="Roboto"/>
              </a:rPr>
              <a:t>of similar people would </a:t>
            </a:r>
            <a:r>
              <a:rPr lang="en-GB" sz="1000" b="1" dirty="0">
                <a:latin typeface="Roboto"/>
                <a:ea typeface="Roboto"/>
                <a:cs typeface="Roboto"/>
                <a:sym typeface="Roboto"/>
              </a:rPr>
              <a:t>suggest that BMI can greatly contribute to a person's insurance cost</a:t>
            </a:r>
            <a:r>
              <a:rPr lang="en-GB" sz="1000" dirty="0">
                <a:latin typeface="Roboto"/>
                <a:ea typeface="Roboto"/>
                <a:cs typeface="Roboto"/>
                <a:sym typeface="Roboto"/>
              </a:rPr>
              <a:t>. </a:t>
            </a: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r>
              <a:rPr lang="en-GB" sz="1000" b="1" dirty="0">
                <a:latin typeface="Roboto"/>
                <a:ea typeface="Roboto"/>
                <a:cs typeface="Roboto"/>
                <a:sym typeface="Roboto"/>
              </a:rPr>
              <a:t>&gt;&gt; We will look at more pairings on the next slide to further this analysis.  </a:t>
            </a:r>
          </a:p>
        </p:txBody>
      </p:sp>
      <p:sp>
        <p:nvSpPr>
          <p:cNvPr id="2" name="Shape 316">
            <a:extLst>
              <a:ext uri="{FF2B5EF4-FFF2-40B4-BE49-F238E27FC236}">
                <a16:creationId xmlns:a16="http://schemas.microsoft.com/office/drawing/2014/main" id="{48AF4BAD-E435-8AD9-9DD1-3E726D2D1913}"/>
              </a:ext>
            </a:extLst>
          </p:cNvPr>
          <p:cNvSpPr txBox="1"/>
          <p:nvPr/>
        </p:nvSpPr>
        <p:spPr>
          <a:xfrm>
            <a:off x="3945546" y="1826524"/>
            <a:ext cx="5041582" cy="153715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GB" sz="1050" dirty="0">
                <a:latin typeface="Roboto"/>
                <a:ea typeface="Roboto"/>
                <a:cs typeface="Roboto"/>
                <a:sym typeface="Roboto"/>
              </a:rPr>
              <a:t>Results: </a:t>
            </a:r>
            <a:r>
              <a:rPr lang="en-GB" sz="1000" dirty="0">
                <a:latin typeface="Roboto"/>
                <a:ea typeface="Roboto"/>
                <a:cs typeface="Roboto"/>
                <a:sym typeface="Roboto"/>
              </a:rPr>
              <a:t>I selected the results below due to the relationship with region, BMI and insurance cost seen in question 4. </a:t>
            </a:r>
          </a:p>
          <a:p>
            <a:pPr algn="just">
              <a:lnSpc>
                <a:spcPct val="115000"/>
              </a:lnSpc>
              <a:buClr>
                <a:schemeClr val="dk1"/>
              </a:buClr>
              <a:buSzPts val="1100"/>
            </a:pPr>
            <a:r>
              <a:rPr lang="en-GB" sz="1000" dirty="0">
                <a:latin typeface="Roboto"/>
                <a:ea typeface="Roboto"/>
                <a:cs typeface="Roboto"/>
                <a:sym typeface="Roboto"/>
              </a:rPr>
              <a:t>Of the </a:t>
            </a:r>
            <a:r>
              <a:rPr lang="en-GB" sz="1000" b="1" dirty="0">
                <a:latin typeface="Roboto"/>
                <a:ea typeface="Roboto"/>
                <a:cs typeface="Roboto"/>
                <a:sym typeface="Roboto"/>
              </a:rPr>
              <a:t>19-year-old female smokers with no children</a:t>
            </a:r>
            <a:r>
              <a:rPr lang="en-GB" sz="1000" dirty="0">
                <a:latin typeface="Roboto"/>
                <a:ea typeface="Roboto"/>
                <a:cs typeface="Roboto"/>
                <a:sym typeface="Roboto"/>
              </a:rPr>
              <a:t>; the three SW had low costs; the four NW, two of the have low cost and two had much higher costs; the one SE person had high costs. All of these people's costs have the differentiator of BMI. </a:t>
            </a:r>
          </a:p>
          <a:p>
            <a:pPr algn="just">
              <a:lnSpc>
                <a:spcPct val="115000"/>
              </a:lnSpc>
              <a:buClr>
                <a:schemeClr val="dk1"/>
              </a:buClr>
              <a:buSzPts val="1100"/>
            </a:pPr>
            <a:r>
              <a:rPr lang="en-GB" sz="1000" b="1" dirty="0">
                <a:latin typeface="Roboto"/>
                <a:ea typeface="Roboto"/>
                <a:cs typeface="Roboto"/>
                <a:sym typeface="Roboto"/>
              </a:rPr>
              <a:t>Those with higher costs had BMIs over 30 </a:t>
            </a:r>
            <a:r>
              <a:rPr lang="en-GB" sz="1000" dirty="0">
                <a:latin typeface="Roboto"/>
                <a:ea typeface="Roboto"/>
                <a:cs typeface="Roboto"/>
                <a:sym typeface="Roboto"/>
              </a:rPr>
              <a:t>and all with much </a:t>
            </a:r>
            <a:r>
              <a:rPr lang="en-GB" sz="1000" b="1" dirty="0">
                <a:latin typeface="Roboto"/>
                <a:ea typeface="Roboto"/>
                <a:cs typeface="Roboto"/>
                <a:sym typeface="Roboto"/>
              </a:rPr>
              <a:t>lower costs had BMIs under 30</a:t>
            </a:r>
            <a:r>
              <a:rPr lang="en-GB" sz="1000" dirty="0">
                <a:latin typeface="Roboto"/>
                <a:ea typeface="Roboto"/>
                <a:cs typeface="Roboto"/>
                <a:sym typeface="Roboto"/>
              </a:rPr>
              <a:t>. For this small gap in </a:t>
            </a:r>
            <a:r>
              <a:rPr lang="en-GB" sz="1000" dirty="0" err="1">
                <a:latin typeface="Roboto"/>
                <a:ea typeface="Roboto"/>
                <a:cs typeface="Roboto"/>
                <a:sym typeface="Roboto"/>
              </a:rPr>
              <a:t>bmi</a:t>
            </a:r>
            <a:r>
              <a:rPr lang="en-GB" sz="1000" dirty="0">
                <a:latin typeface="Roboto"/>
                <a:ea typeface="Roboto"/>
                <a:cs typeface="Roboto"/>
                <a:sym typeface="Roboto"/>
              </a:rPr>
              <a:t> (28/29 – 30/33) the insurance cost is approximately doubled. On the standard BMI scale, 30 is the point at which someone</a:t>
            </a: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 </a:t>
            </a:r>
          </a:p>
        </p:txBody>
      </p:sp>
      <p:cxnSp>
        <p:nvCxnSpPr>
          <p:cNvPr id="5" name="Straight Connector 4">
            <a:extLst>
              <a:ext uri="{FF2B5EF4-FFF2-40B4-BE49-F238E27FC236}">
                <a16:creationId xmlns:a16="http://schemas.microsoft.com/office/drawing/2014/main" id="{C2CCAA44-2C07-BE89-E137-616058BF901A}"/>
              </a:ext>
            </a:extLst>
          </p:cNvPr>
          <p:cNvCxnSpPr/>
          <p:nvPr/>
        </p:nvCxnSpPr>
        <p:spPr>
          <a:xfrm>
            <a:off x="5851715" y="3363682"/>
            <a:ext cx="31354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2E0EB9D-D5E6-996B-0361-14032B9D3EDE}"/>
              </a:ext>
            </a:extLst>
          </p:cNvPr>
          <p:cNvCxnSpPr/>
          <p:nvPr/>
        </p:nvCxnSpPr>
        <p:spPr>
          <a:xfrm>
            <a:off x="5852657" y="3297851"/>
            <a:ext cx="31354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108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56872" y="70557"/>
            <a:ext cx="8711299" cy="461782"/>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rgbClr val="295269"/>
                </a:solidFill>
                <a:latin typeface="Roboto"/>
                <a:ea typeface="Roboto"/>
                <a:cs typeface="Roboto"/>
                <a:sym typeface="Roboto"/>
              </a:rPr>
              <a:t>7. Find people with the same information but different bmis. [Continued] </a:t>
            </a:r>
            <a:endParaRPr sz="2000" b="1" dirty="0">
              <a:solidFill>
                <a:srgbClr val="295269"/>
              </a:solidFill>
              <a:latin typeface="Roboto"/>
              <a:ea typeface="Roboto"/>
              <a:cs typeface="Roboto"/>
              <a:sym typeface="Roboto"/>
            </a:endParaRPr>
          </a:p>
        </p:txBody>
      </p:sp>
      <p:sp>
        <p:nvSpPr>
          <p:cNvPr id="18" name="Shape 316">
            <a:extLst>
              <a:ext uri="{FF2B5EF4-FFF2-40B4-BE49-F238E27FC236}">
                <a16:creationId xmlns:a16="http://schemas.microsoft.com/office/drawing/2014/main" id="{5A5CAD92-087A-0024-AEE0-0FD2029DBC48}"/>
              </a:ext>
            </a:extLst>
          </p:cNvPr>
          <p:cNvSpPr txBox="1"/>
          <p:nvPr/>
        </p:nvSpPr>
        <p:spPr>
          <a:xfrm>
            <a:off x="71965" y="3096087"/>
            <a:ext cx="9013251" cy="199023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It should first be noted that, on inspection of </a:t>
            </a:r>
            <a:r>
              <a:rPr lang="en-GB" sz="1000" b="1" dirty="0">
                <a:latin typeface="Roboto"/>
                <a:ea typeface="Roboto"/>
                <a:cs typeface="Roboto"/>
                <a:sym typeface="Roboto"/>
              </a:rPr>
              <a:t>all the paired people</a:t>
            </a:r>
            <a:r>
              <a:rPr lang="en-GB" sz="1000" dirty="0">
                <a:latin typeface="Roboto"/>
                <a:ea typeface="Roboto"/>
                <a:cs typeface="Roboto"/>
                <a:sym typeface="Roboto"/>
              </a:rPr>
              <a:t>, most pairings have </a:t>
            </a:r>
            <a:r>
              <a:rPr lang="en-GB" sz="1000" b="1" dirty="0">
                <a:latin typeface="Roboto"/>
                <a:ea typeface="Roboto"/>
                <a:cs typeface="Roboto"/>
                <a:sym typeface="Roboto"/>
              </a:rPr>
              <a:t>very similar insurance costs despite differences in BMI</a:t>
            </a:r>
            <a:r>
              <a:rPr lang="en-GB" sz="1000" dirty="0">
                <a:latin typeface="Roboto"/>
                <a:ea typeface="Roboto"/>
                <a:cs typeface="Roboto"/>
                <a:sym typeface="Roboto"/>
              </a:rPr>
              <a:t>. </a:t>
            </a: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Examples 2, 3, 4, 5 have been chosen because of the differences in insurance cost. </a:t>
            </a:r>
          </a:p>
          <a:p>
            <a:pPr marL="228600" lvl="0" indent="-228600" algn="just" rtl="0">
              <a:lnSpc>
                <a:spcPct val="115000"/>
              </a:lnSpc>
              <a:spcBef>
                <a:spcPts val="0"/>
              </a:spcBef>
              <a:spcAft>
                <a:spcPts val="0"/>
              </a:spcAft>
              <a:buClr>
                <a:schemeClr val="dk1"/>
              </a:buClr>
              <a:buSzPts val="1100"/>
              <a:buAutoNum type="arabicPeriod" startAt="2"/>
            </a:pPr>
            <a:r>
              <a:rPr lang="en-GB" sz="1000" b="1" dirty="0">
                <a:latin typeface="Roboto"/>
                <a:ea typeface="Roboto"/>
                <a:cs typeface="Roboto"/>
                <a:sym typeface="Roboto"/>
              </a:rPr>
              <a:t>Upholds the initial conclusion </a:t>
            </a:r>
            <a:r>
              <a:rPr lang="en-GB" sz="1000" dirty="0">
                <a:latin typeface="Roboto"/>
                <a:ea typeface="Roboto"/>
                <a:cs typeface="Roboto"/>
                <a:sym typeface="Roboto"/>
              </a:rPr>
              <a:t>that the first example suggested that BMI categories play a significant role in insurance cost. </a:t>
            </a:r>
          </a:p>
          <a:p>
            <a:pPr marL="228600" lvl="0" indent="-228600" algn="just" rtl="0">
              <a:lnSpc>
                <a:spcPct val="115000"/>
              </a:lnSpc>
              <a:spcBef>
                <a:spcPts val="0"/>
              </a:spcBef>
              <a:spcAft>
                <a:spcPts val="0"/>
              </a:spcAft>
              <a:buClr>
                <a:schemeClr val="dk1"/>
              </a:buClr>
              <a:buSzPts val="1100"/>
              <a:buAutoNum type="arabicPeriod" startAt="2"/>
            </a:pPr>
            <a:r>
              <a:rPr lang="en-GB" sz="1000" b="1" dirty="0">
                <a:latin typeface="Roboto"/>
                <a:ea typeface="Roboto"/>
                <a:cs typeface="Roboto"/>
                <a:sym typeface="Roboto"/>
              </a:rPr>
              <a:t>Opposes the initial conclusion</a:t>
            </a:r>
            <a:r>
              <a:rPr lang="en-GB" sz="1000" dirty="0">
                <a:latin typeface="Roboto"/>
                <a:ea typeface="Roboto"/>
                <a:cs typeface="Roboto"/>
                <a:sym typeface="Roboto"/>
              </a:rPr>
              <a:t>. The person in this set of pairings with the highest insurance cost has the lowest BMI. It is worth noting that all of these BMIs are under 30.</a:t>
            </a:r>
          </a:p>
          <a:p>
            <a:pPr marL="228600" lvl="0" indent="-228600" algn="just" rtl="0">
              <a:lnSpc>
                <a:spcPct val="115000"/>
              </a:lnSpc>
              <a:spcBef>
                <a:spcPts val="0"/>
              </a:spcBef>
              <a:spcAft>
                <a:spcPts val="0"/>
              </a:spcAft>
              <a:buClr>
                <a:schemeClr val="dk1"/>
              </a:buClr>
              <a:buSzPts val="1100"/>
              <a:buAutoNum type="arabicPeriod" startAt="2"/>
            </a:pPr>
            <a:r>
              <a:rPr lang="en-GB" sz="1000" b="1" dirty="0">
                <a:latin typeface="Roboto"/>
                <a:ea typeface="Roboto"/>
                <a:cs typeface="Roboto"/>
                <a:sym typeface="Roboto"/>
              </a:rPr>
              <a:t>Strongly opposes the initial conclusion</a:t>
            </a:r>
            <a:r>
              <a:rPr lang="en-GB" sz="1000" dirty="0">
                <a:latin typeface="Roboto"/>
                <a:ea typeface="Roboto"/>
                <a:cs typeface="Roboto"/>
                <a:sym typeface="Roboto"/>
              </a:rPr>
              <a:t>. Like example 3 the person with the highest insurance cost in this pairing set has the lowest BMI of 25.46. Unlike example 3, the three people with lower insurance in example 4 have BMIs of 33.63, 39.60, and 29.2. The first falls into the obese category and the second falls into the extremely obese category!</a:t>
            </a:r>
          </a:p>
          <a:p>
            <a:pPr marL="228600" lvl="0" indent="-228600" algn="just" rtl="0">
              <a:lnSpc>
                <a:spcPct val="115000"/>
              </a:lnSpc>
              <a:spcBef>
                <a:spcPts val="0"/>
              </a:spcBef>
              <a:spcAft>
                <a:spcPts val="0"/>
              </a:spcAft>
              <a:buClr>
                <a:schemeClr val="dk1"/>
              </a:buClr>
              <a:buSzPts val="1100"/>
              <a:buAutoNum type="arabicPeriod" startAt="2"/>
            </a:pPr>
            <a:r>
              <a:rPr lang="en-GB" sz="1000" b="1" dirty="0">
                <a:latin typeface="Roboto"/>
                <a:ea typeface="Roboto"/>
                <a:cs typeface="Roboto"/>
                <a:sym typeface="Roboto"/>
              </a:rPr>
              <a:t>Strongly opposes the initial conclusion</a:t>
            </a:r>
            <a:r>
              <a:rPr lang="en-GB" sz="1000" dirty="0">
                <a:latin typeface="Roboto"/>
                <a:ea typeface="Roboto"/>
                <a:cs typeface="Roboto"/>
                <a:sym typeface="Roboto"/>
              </a:rPr>
              <a:t>. Similar ages males, similar BMIs but two have much higher insurance costs.  </a:t>
            </a:r>
          </a:p>
          <a:p>
            <a:pPr lvl="0" algn="just" rtl="0">
              <a:lnSpc>
                <a:spcPct val="115000"/>
              </a:lnSpc>
              <a:spcBef>
                <a:spcPts val="0"/>
              </a:spcBef>
              <a:spcAft>
                <a:spcPts val="0"/>
              </a:spcAft>
              <a:buClr>
                <a:schemeClr val="dk1"/>
              </a:buClr>
              <a:buSzPts val="1100"/>
            </a:pPr>
            <a:r>
              <a:rPr lang="en-GB" sz="1000" b="1" dirty="0">
                <a:latin typeface="Roboto"/>
                <a:ea typeface="Roboto"/>
                <a:cs typeface="Roboto"/>
                <a:sym typeface="Roboto"/>
              </a:rPr>
              <a:t>This all allows us to dismiss the initial suggestion that BMI contributes greatly to insurance cost </a:t>
            </a:r>
            <a:r>
              <a:rPr lang="en-GB" sz="1000" dirty="0">
                <a:latin typeface="Roboto"/>
                <a:ea typeface="Roboto"/>
                <a:cs typeface="Roboto"/>
                <a:sym typeface="Roboto"/>
              </a:rPr>
              <a:t>due to the inconsistent costs between pairings of similar people who have different BMIs. While some might support the suggestion, many do not support it and some - like examples 3, 4, 5 - completely oppose it. </a:t>
            </a:r>
          </a:p>
          <a:p>
            <a:pPr marL="228600" lvl="0" indent="-228600" algn="just" rtl="0">
              <a:lnSpc>
                <a:spcPct val="115000"/>
              </a:lnSpc>
              <a:spcBef>
                <a:spcPts val="0"/>
              </a:spcBef>
              <a:spcAft>
                <a:spcPts val="0"/>
              </a:spcAft>
              <a:buClr>
                <a:schemeClr val="dk1"/>
              </a:buClr>
              <a:buSzPts val="1100"/>
              <a:buAutoNum type="arabicPeriod" startAt="2"/>
            </a:pPr>
            <a:endParaRPr lang="en-GB" sz="1000" dirty="0">
              <a:latin typeface="Roboto"/>
              <a:ea typeface="Roboto"/>
              <a:cs typeface="Roboto"/>
              <a:sym typeface="Roboto"/>
            </a:endParaRPr>
          </a:p>
          <a:p>
            <a:pPr marL="228600" lvl="0" indent="-228600" algn="just" rtl="0">
              <a:lnSpc>
                <a:spcPct val="115000"/>
              </a:lnSpc>
              <a:spcBef>
                <a:spcPts val="0"/>
              </a:spcBef>
              <a:spcAft>
                <a:spcPts val="0"/>
              </a:spcAft>
              <a:buClr>
                <a:schemeClr val="dk1"/>
              </a:buClr>
              <a:buSzPts val="1100"/>
              <a:buAutoNum type="arabicPeriod" startAt="2"/>
            </a:pPr>
            <a:endParaRPr lang="en-GB" sz="1000" dirty="0">
              <a:latin typeface="Roboto"/>
              <a:ea typeface="Roboto"/>
              <a:cs typeface="Roboto"/>
              <a:sym typeface="Roboto"/>
            </a:endParaRPr>
          </a:p>
        </p:txBody>
      </p:sp>
      <p:pic>
        <p:nvPicPr>
          <p:cNvPr id="4" name="Picture 3">
            <a:extLst>
              <a:ext uri="{FF2B5EF4-FFF2-40B4-BE49-F238E27FC236}">
                <a16:creationId xmlns:a16="http://schemas.microsoft.com/office/drawing/2014/main" id="{D22C272B-C655-61EE-A8E5-464200F79A88}"/>
              </a:ext>
            </a:extLst>
          </p:cNvPr>
          <p:cNvPicPr>
            <a:picLocks noChangeAspect="1"/>
          </p:cNvPicPr>
          <p:nvPr/>
        </p:nvPicPr>
        <p:blipFill rotWithShape="1">
          <a:blip r:embed="rId3"/>
          <a:srcRect l="701" r="701"/>
          <a:stretch/>
        </p:blipFill>
        <p:spPr>
          <a:xfrm>
            <a:off x="1325880" y="476526"/>
            <a:ext cx="6492240" cy="367910"/>
          </a:xfrm>
          <a:prstGeom prst="rect">
            <a:avLst/>
          </a:prstGeom>
          <a:ln>
            <a:solidFill>
              <a:schemeClr val="tx1"/>
            </a:solidFill>
          </a:ln>
        </p:spPr>
      </p:pic>
      <p:pic>
        <p:nvPicPr>
          <p:cNvPr id="8" name="Picture 7">
            <a:extLst>
              <a:ext uri="{FF2B5EF4-FFF2-40B4-BE49-F238E27FC236}">
                <a16:creationId xmlns:a16="http://schemas.microsoft.com/office/drawing/2014/main" id="{4A0068D0-EB81-DD9E-71A9-1D17849FDFE7}"/>
              </a:ext>
            </a:extLst>
          </p:cNvPr>
          <p:cNvPicPr>
            <a:picLocks noChangeAspect="1"/>
          </p:cNvPicPr>
          <p:nvPr/>
        </p:nvPicPr>
        <p:blipFill rotWithShape="1">
          <a:blip r:embed="rId4"/>
          <a:srcRect t="34100" b="32496"/>
          <a:stretch/>
        </p:blipFill>
        <p:spPr>
          <a:xfrm>
            <a:off x="1325880" y="1656373"/>
            <a:ext cx="6492240" cy="676275"/>
          </a:xfrm>
          <a:prstGeom prst="rect">
            <a:avLst/>
          </a:prstGeom>
          <a:ln>
            <a:solidFill>
              <a:schemeClr val="tx1"/>
            </a:solidFill>
          </a:ln>
        </p:spPr>
      </p:pic>
      <p:pic>
        <p:nvPicPr>
          <p:cNvPr id="11" name="Picture 10">
            <a:extLst>
              <a:ext uri="{FF2B5EF4-FFF2-40B4-BE49-F238E27FC236}">
                <a16:creationId xmlns:a16="http://schemas.microsoft.com/office/drawing/2014/main" id="{4C1C2C29-A17D-0686-C6DD-EA9B039077E2}"/>
              </a:ext>
            </a:extLst>
          </p:cNvPr>
          <p:cNvPicPr>
            <a:picLocks noChangeAspect="1"/>
          </p:cNvPicPr>
          <p:nvPr/>
        </p:nvPicPr>
        <p:blipFill rotWithShape="1">
          <a:blip r:embed="rId4"/>
          <a:srcRect t="67524" b="-139"/>
          <a:stretch/>
        </p:blipFill>
        <p:spPr>
          <a:xfrm>
            <a:off x="1325880" y="2387397"/>
            <a:ext cx="6492240" cy="660307"/>
          </a:xfrm>
          <a:prstGeom prst="rect">
            <a:avLst/>
          </a:prstGeom>
          <a:ln>
            <a:solidFill>
              <a:schemeClr val="tx1"/>
            </a:solidFill>
          </a:ln>
        </p:spPr>
      </p:pic>
      <p:pic>
        <p:nvPicPr>
          <p:cNvPr id="16" name="Picture 15">
            <a:extLst>
              <a:ext uri="{FF2B5EF4-FFF2-40B4-BE49-F238E27FC236}">
                <a16:creationId xmlns:a16="http://schemas.microsoft.com/office/drawing/2014/main" id="{E6A96998-B457-9039-0E26-5F9EFFBAB1C9}"/>
              </a:ext>
            </a:extLst>
          </p:cNvPr>
          <p:cNvPicPr>
            <a:picLocks noChangeAspect="1"/>
          </p:cNvPicPr>
          <p:nvPr/>
        </p:nvPicPr>
        <p:blipFill>
          <a:blip r:embed="rId5"/>
          <a:stretch>
            <a:fillRect/>
          </a:stretch>
        </p:blipFill>
        <p:spPr>
          <a:xfrm>
            <a:off x="1325880" y="899185"/>
            <a:ext cx="6492240" cy="702439"/>
          </a:xfrm>
          <a:prstGeom prst="rect">
            <a:avLst/>
          </a:prstGeom>
          <a:ln>
            <a:solidFill>
              <a:schemeClr val="tx1"/>
            </a:solidFill>
          </a:ln>
        </p:spPr>
      </p:pic>
      <p:sp>
        <p:nvSpPr>
          <p:cNvPr id="17" name="TextBox 16">
            <a:extLst>
              <a:ext uri="{FF2B5EF4-FFF2-40B4-BE49-F238E27FC236}">
                <a16:creationId xmlns:a16="http://schemas.microsoft.com/office/drawing/2014/main" id="{55AE3ADC-5357-5BBE-CA6C-A25105A60982}"/>
              </a:ext>
            </a:extLst>
          </p:cNvPr>
          <p:cNvSpPr txBox="1"/>
          <p:nvPr/>
        </p:nvSpPr>
        <p:spPr>
          <a:xfrm>
            <a:off x="1021080" y="470116"/>
            <a:ext cx="342900" cy="246221"/>
          </a:xfrm>
          <a:prstGeom prst="rect">
            <a:avLst/>
          </a:prstGeom>
          <a:noFill/>
        </p:spPr>
        <p:txBody>
          <a:bodyPr wrap="square" rtlCol="0">
            <a:spAutoFit/>
          </a:bodyPr>
          <a:lstStyle/>
          <a:p>
            <a:r>
              <a:rPr lang="en-GB" sz="1000" dirty="0"/>
              <a:t>2.</a:t>
            </a:r>
          </a:p>
        </p:txBody>
      </p:sp>
      <p:sp>
        <p:nvSpPr>
          <p:cNvPr id="19" name="TextBox 18">
            <a:extLst>
              <a:ext uri="{FF2B5EF4-FFF2-40B4-BE49-F238E27FC236}">
                <a16:creationId xmlns:a16="http://schemas.microsoft.com/office/drawing/2014/main" id="{CF736353-779E-504A-3FE3-398EDE962B1C}"/>
              </a:ext>
            </a:extLst>
          </p:cNvPr>
          <p:cNvSpPr txBox="1"/>
          <p:nvPr/>
        </p:nvSpPr>
        <p:spPr>
          <a:xfrm>
            <a:off x="1021080" y="884861"/>
            <a:ext cx="342900" cy="246221"/>
          </a:xfrm>
          <a:prstGeom prst="rect">
            <a:avLst/>
          </a:prstGeom>
          <a:noFill/>
        </p:spPr>
        <p:txBody>
          <a:bodyPr wrap="square" rtlCol="0">
            <a:spAutoFit/>
          </a:bodyPr>
          <a:lstStyle/>
          <a:p>
            <a:r>
              <a:rPr lang="en-GB" sz="1000" dirty="0"/>
              <a:t>3.</a:t>
            </a:r>
          </a:p>
        </p:txBody>
      </p:sp>
      <p:sp>
        <p:nvSpPr>
          <p:cNvPr id="20" name="TextBox 19">
            <a:extLst>
              <a:ext uri="{FF2B5EF4-FFF2-40B4-BE49-F238E27FC236}">
                <a16:creationId xmlns:a16="http://schemas.microsoft.com/office/drawing/2014/main" id="{FF4AF0AA-FCF6-16E9-88E2-DAE4A504B6F5}"/>
              </a:ext>
            </a:extLst>
          </p:cNvPr>
          <p:cNvSpPr txBox="1"/>
          <p:nvPr/>
        </p:nvSpPr>
        <p:spPr>
          <a:xfrm>
            <a:off x="1021080" y="1615247"/>
            <a:ext cx="342900" cy="246221"/>
          </a:xfrm>
          <a:prstGeom prst="rect">
            <a:avLst/>
          </a:prstGeom>
          <a:noFill/>
        </p:spPr>
        <p:txBody>
          <a:bodyPr wrap="square" rtlCol="0">
            <a:spAutoFit/>
          </a:bodyPr>
          <a:lstStyle/>
          <a:p>
            <a:r>
              <a:rPr lang="en-GB" sz="1000" dirty="0"/>
              <a:t>4.</a:t>
            </a:r>
          </a:p>
        </p:txBody>
      </p:sp>
      <p:sp>
        <p:nvSpPr>
          <p:cNvPr id="21" name="TextBox 20">
            <a:extLst>
              <a:ext uri="{FF2B5EF4-FFF2-40B4-BE49-F238E27FC236}">
                <a16:creationId xmlns:a16="http://schemas.microsoft.com/office/drawing/2014/main" id="{86C00740-4E14-4842-5089-4643701B29C9}"/>
              </a:ext>
            </a:extLst>
          </p:cNvPr>
          <p:cNvSpPr txBox="1"/>
          <p:nvPr/>
        </p:nvSpPr>
        <p:spPr>
          <a:xfrm>
            <a:off x="1021080" y="2378675"/>
            <a:ext cx="342900" cy="246221"/>
          </a:xfrm>
          <a:prstGeom prst="rect">
            <a:avLst/>
          </a:prstGeom>
          <a:noFill/>
        </p:spPr>
        <p:txBody>
          <a:bodyPr wrap="square" rtlCol="0">
            <a:spAutoFit/>
          </a:bodyPr>
          <a:lstStyle/>
          <a:p>
            <a:r>
              <a:rPr lang="en-GB" sz="1000" dirty="0"/>
              <a:t>5.</a:t>
            </a:r>
          </a:p>
        </p:txBody>
      </p:sp>
    </p:spTree>
    <p:extLst>
      <p:ext uri="{BB962C8B-B14F-4D97-AF65-F5344CB8AC3E}">
        <p14:creationId xmlns:p14="http://schemas.microsoft.com/office/powerpoint/2010/main" val="3108319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20" name="Shape 316">
            <a:extLst>
              <a:ext uri="{FF2B5EF4-FFF2-40B4-BE49-F238E27FC236}">
                <a16:creationId xmlns:a16="http://schemas.microsoft.com/office/drawing/2014/main" id="{BB6B2446-EACE-F056-DC49-2CE24C8BC5BE}"/>
              </a:ext>
            </a:extLst>
          </p:cNvPr>
          <p:cNvSpPr txBox="1"/>
          <p:nvPr/>
        </p:nvSpPr>
        <p:spPr>
          <a:xfrm>
            <a:off x="59486" y="3176788"/>
            <a:ext cx="3604571" cy="169728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1100" u="sng" dirty="0">
                <a:solidFill>
                  <a:schemeClr val="tx1"/>
                </a:solidFill>
                <a:latin typeface="Roboto"/>
                <a:ea typeface="Roboto"/>
                <a:cs typeface="Roboto"/>
                <a:sym typeface="Roboto"/>
              </a:rPr>
              <a:t>Results: </a:t>
            </a:r>
          </a:p>
          <a:p>
            <a:pPr marL="0" lvl="0" indent="0" rtl="0">
              <a:lnSpc>
                <a:spcPct val="115000"/>
              </a:lnSpc>
              <a:spcBef>
                <a:spcPts val="0"/>
              </a:spcBef>
              <a:spcAft>
                <a:spcPts val="0"/>
              </a:spcAft>
              <a:buClr>
                <a:schemeClr val="dk1"/>
              </a:buClr>
              <a:buSzPts val="1100"/>
              <a:buFont typeface="Arial"/>
              <a:buNone/>
            </a:pPr>
            <a:endParaRPr lang="en-GB" sz="1000" dirty="0">
              <a:solidFill>
                <a:schemeClr val="tx1"/>
              </a:solidFill>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GB" sz="1000" dirty="0">
              <a:solidFill>
                <a:schemeClr val="tx1"/>
              </a:solidFill>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GB" sz="1000" dirty="0">
                <a:solidFill>
                  <a:schemeClr val="tx1"/>
                </a:solidFill>
                <a:latin typeface="Roboto"/>
                <a:ea typeface="Roboto"/>
                <a:cs typeface="Roboto"/>
                <a:sym typeface="Roboto"/>
              </a:rPr>
              <a:t>We can see in the sections below that the upper end of the scale </a:t>
            </a:r>
            <a:r>
              <a:rPr lang="en-GB" sz="1000" b="1" dirty="0">
                <a:solidFill>
                  <a:schemeClr val="tx1"/>
                </a:solidFill>
                <a:latin typeface="Roboto"/>
                <a:ea typeface="Roboto"/>
                <a:cs typeface="Roboto"/>
                <a:sym typeface="Roboto"/>
              </a:rPr>
              <a:t>(&gt;30) contains many more people than the lower end (&lt;25)</a:t>
            </a:r>
            <a:r>
              <a:rPr lang="en-GB" sz="1000" dirty="0">
                <a:solidFill>
                  <a:schemeClr val="tx1"/>
                </a:solidFill>
                <a:latin typeface="Roboto"/>
                <a:ea typeface="Roboto"/>
                <a:cs typeface="Roboto"/>
                <a:sym typeface="Roboto"/>
              </a:rPr>
              <a:t>.</a:t>
            </a:r>
            <a:r>
              <a:rPr lang="en-GB" sz="1000" b="1" dirty="0">
                <a:solidFill>
                  <a:schemeClr val="tx1"/>
                </a:solidFill>
                <a:latin typeface="Roboto"/>
                <a:ea typeface="Roboto"/>
                <a:cs typeface="Roboto"/>
                <a:sym typeface="Roboto"/>
              </a:rPr>
              <a:t> </a:t>
            </a:r>
            <a:r>
              <a:rPr lang="en-GB" sz="1000" dirty="0">
                <a:solidFill>
                  <a:schemeClr val="tx1"/>
                </a:solidFill>
                <a:latin typeface="Roboto"/>
                <a:ea typeface="Roboto"/>
                <a:cs typeface="Roboto"/>
                <a:sym typeface="Roboto"/>
              </a:rPr>
              <a:t>This is unsurprising given the average BMI is 30.66 but does classify more people as ‘obese’ than ‘underweight’ or ‘normal’ </a:t>
            </a:r>
            <a:r>
              <a:rPr lang="en-GB" sz="1000" b="1" dirty="0">
                <a:solidFill>
                  <a:schemeClr val="tx1"/>
                </a:solidFill>
                <a:latin typeface="Roboto"/>
                <a:ea typeface="Roboto"/>
                <a:cs typeface="Roboto"/>
                <a:sym typeface="Roboto"/>
              </a:rPr>
              <a:t>suggesting overweight issues in a large proportion of the population of this dataset</a:t>
            </a:r>
            <a:r>
              <a:rPr lang="en-GB" sz="1000" dirty="0">
                <a:solidFill>
                  <a:schemeClr val="tx1"/>
                </a:solidFill>
                <a:latin typeface="Roboto"/>
                <a:ea typeface="Roboto"/>
                <a:cs typeface="Roboto"/>
                <a:sym typeface="Roboto"/>
              </a:rPr>
              <a:t>. </a:t>
            </a:r>
          </a:p>
        </p:txBody>
      </p:sp>
      <p:sp>
        <p:nvSpPr>
          <p:cNvPr id="315" name="Shape 315"/>
          <p:cNvSpPr txBox="1"/>
          <p:nvPr/>
        </p:nvSpPr>
        <p:spPr>
          <a:xfrm>
            <a:off x="156872" y="70557"/>
            <a:ext cx="8711299" cy="724268"/>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GB" sz="1800" b="1" dirty="0">
                <a:solidFill>
                  <a:srgbClr val="295269"/>
                </a:solidFill>
                <a:latin typeface="Roboto"/>
                <a:ea typeface="Roboto"/>
                <a:cs typeface="Roboto"/>
                <a:sym typeface="Roboto"/>
              </a:rPr>
              <a:t>8. Create a range between the highest and lowest BMIs, separating all people in the data into these sections.</a:t>
            </a:r>
            <a:endParaRPr sz="2000" b="1" dirty="0">
              <a:solidFill>
                <a:srgbClr val="295269"/>
              </a:solidFill>
              <a:latin typeface="Roboto"/>
              <a:ea typeface="Roboto"/>
              <a:cs typeface="Roboto"/>
              <a:sym typeface="Roboto"/>
            </a:endParaRPr>
          </a:p>
        </p:txBody>
      </p:sp>
      <p:sp>
        <p:nvSpPr>
          <p:cNvPr id="316" name="Shape 316"/>
          <p:cNvSpPr txBox="1"/>
          <p:nvPr/>
        </p:nvSpPr>
        <p:spPr>
          <a:xfrm>
            <a:off x="7203564" y="541020"/>
            <a:ext cx="1904514" cy="455287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GB" sz="1000" dirty="0">
                <a:solidFill>
                  <a:srgbClr val="00B050"/>
                </a:solidFill>
                <a:latin typeface="Roboto"/>
                <a:ea typeface="Roboto"/>
                <a:cs typeface="Roboto"/>
                <a:sym typeface="Roboto"/>
              </a:rPr>
              <a:t>Green line </a:t>
            </a:r>
            <a:r>
              <a:rPr lang="en-GB" sz="1000" dirty="0">
                <a:latin typeface="Roboto"/>
                <a:ea typeface="Roboto"/>
                <a:cs typeface="Roboto"/>
                <a:sym typeface="Roboto"/>
              </a:rPr>
              <a:t>shows the break in code.</a:t>
            </a: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 </a:t>
            </a: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In this calculation I mimicked the extended BMI category numbers, splitting the people in the data into sections with a range of 5. All ranges are labelled with a range of 4 to improve readability. </a:t>
            </a:r>
            <a:r>
              <a:rPr lang="en-GB" sz="1000" dirty="0" err="1">
                <a:latin typeface="Roboto"/>
                <a:ea typeface="Roboto"/>
                <a:cs typeface="Roboto"/>
                <a:sym typeface="Roboto"/>
              </a:rPr>
              <a:t>Eg</a:t>
            </a:r>
            <a:r>
              <a:rPr lang="en-GB" sz="1000" dirty="0">
                <a:latin typeface="Roboto"/>
                <a:ea typeface="Roboto"/>
                <a:cs typeface="Roboto"/>
                <a:sym typeface="Roboto"/>
              </a:rPr>
              <a:t> the first category is 15 – 19.99 but has been shown as 15-19.</a:t>
            </a: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Using a list(range) I created a dictionary whose keys were the elements of the list(range). The intention was to make this code suitable for other ranges of numbers. </a:t>
            </a: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Once the people had been sorted, I renamed the keys to more closely resemble the ranges of values they represent. </a:t>
            </a: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p:txBody>
      </p:sp>
      <p:pic>
        <p:nvPicPr>
          <p:cNvPr id="3" name="Picture 2">
            <a:extLst>
              <a:ext uri="{FF2B5EF4-FFF2-40B4-BE49-F238E27FC236}">
                <a16:creationId xmlns:a16="http://schemas.microsoft.com/office/drawing/2014/main" id="{FE9449D1-5389-C477-8ED5-2EE21C81666E}"/>
              </a:ext>
            </a:extLst>
          </p:cNvPr>
          <p:cNvPicPr>
            <a:picLocks noChangeAspect="1"/>
          </p:cNvPicPr>
          <p:nvPr/>
        </p:nvPicPr>
        <p:blipFill>
          <a:blip r:embed="rId3"/>
          <a:stretch>
            <a:fillRect/>
          </a:stretch>
        </p:blipFill>
        <p:spPr>
          <a:xfrm>
            <a:off x="65429" y="742494"/>
            <a:ext cx="3604572" cy="2408129"/>
          </a:xfrm>
          <a:prstGeom prst="rect">
            <a:avLst/>
          </a:prstGeom>
        </p:spPr>
      </p:pic>
      <p:cxnSp>
        <p:nvCxnSpPr>
          <p:cNvPr id="11" name="Straight Connector 10">
            <a:extLst>
              <a:ext uri="{FF2B5EF4-FFF2-40B4-BE49-F238E27FC236}">
                <a16:creationId xmlns:a16="http://schemas.microsoft.com/office/drawing/2014/main" id="{B64A166B-74CB-46CA-35E7-C6E774430A37}"/>
              </a:ext>
            </a:extLst>
          </p:cNvPr>
          <p:cNvCxnSpPr/>
          <p:nvPr/>
        </p:nvCxnSpPr>
        <p:spPr>
          <a:xfrm>
            <a:off x="65429" y="3150623"/>
            <a:ext cx="3604571" cy="0"/>
          </a:xfrm>
          <a:prstGeom prst="line">
            <a:avLst/>
          </a:prstGeom>
          <a:ln>
            <a:solidFill>
              <a:srgbClr val="92D050"/>
            </a:solidFill>
          </a:ln>
          <a:effectLst/>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8813EA42-2923-FC2B-BB13-DE789DE86349}"/>
              </a:ext>
            </a:extLst>
          </p:cNvPr>
          <p:cNvCxnSpPr>
            <a:cxnSpLocks/>
          </p:cNvCxnSpPr>
          <p:nvPr/>
        </p:nvCxnSpPr>
        <p:spPr>
          <a:xfrm>
            <a:off x="3702833" y="768659"/>
            <a:ext cx="3461719" cy="0"/>
          </a:xfrm>
          <a:prstGeom prst="line">
            <a:avLst/>
          </a:prstGeom>
          <a:ln>
            <a:solidFill>
              <a:srgbClr val="92D050"/>
            </a:solidFill>
          </a:ln>
          <a:effectLst/>
        </p:spPr>
        <p:style>
          <a:lnRef idx="3">
            <a:schemeClr val="accent1"/>
          </a:lnRef>
          <a:fillRef idx="0">
            <a:schemeClr val="accent1"/>
          </a:fillRef>
          <a:effectRef idx="2">
            <a:schemeClr val="accent1"/>
          </a:effectRef>
          <a:fontRef idx="minor">
            <a:schemeClr val="tx1"/>
          </a:fontRef>
        </p:style>
      </p:cxnSp>
      <p:pic>
        <p:nvPicPr>
          <p:cNvPr id="6" name="Picture 5">
            <a:extLst>
              <a:ext uri="{FF2B5EF4-FFF2-40B4-BE49-F238E27FC236}">
                <a16:creationId xmlns:a16="http://schemas.microsoft.com/office/drawing/2014/main" id="{FC67059F-4957-ACA3-0996-A1852D218FCF}"/>
              </a:ext>
            </a:extLst>
          </p:cNvPr>
          <p:cNvPicPr>
            <a:picLocks noChangeAspect="1"/>
          </p:cNvPicPr>
          <p:nvPr/>
        </p:nvPicPr>
        <p:blipFill rotWithShape="1">
          <a:blip r:embed="rId4"/>
          <a:srcRect r="6163"/>
          <a:stretch/>
        </p:blipFill>
        <p:spPr>
          <a:xfrm>
            <a:off x="3664057" y="794825"/>
            <a:ext cx="3509866" cy="3953017"/>
          </a:xfrm>
          <a:prstGeom prst="rect">
            <a:avLst/>
          </a:prstGeom>
        </p:spPr>
      </p:pic>
      <p:pic>
        <p:nvPicPr>
          <p:cNvPr id="10" name="Picture 9">
            <a:extLst>
              <a:ext uri="{FF2B5EF4-FFF2-40B4-BE49-F238E27FC236}">
                <a16:creationId xmlns:a16="http://schemas.microsoft.com/office/drawing/2014/main" id="{64BDF0F3-2026-F454-BAB3-F07936B5C375}"/>
              </a:ext>
            </a:extLst>
          </p:cNvPr>
          <p:cNvPicPr>
            <a:picLocks noChangeAspect="1"/>
          </p:cNvPicPr>
          <p:nvPr/>
        </p:nvPicPr>
        <p:blipFill rotWithShape="1">
          <a:blip r:embed="rId5"/>
          <a:srcRect l="1483" t="54381" r="542" b="14146"/>
          <a:stretch/>
        </p:blipFill>
        <p:spPr>
          <a:xfrm>
            <a:off x="74556" y="4916730"/>
            <a:ext cx="7092998" cy="175805"/>
          </a:xfrm>
          <a:prstGeom prst="rect">
            <a:avLst/>
          </a:prstGeom>
          <a:ln>
            <a:solidFill>
              <a:schemeClr val="tx1"/>
            </a:solidFill>
          </a:ln>
        </p:spPr>
      </p:pic>
      <p:pic>
        <p:nvPicPr>
          <p:cNvPr id="14" name="Picture 13">
            <a:extLst>
              <a:ext uri="{FF2B5EF4-FFF2-40B4-BE49-F238E27FC236}">
                <a16:creationId xmlns:a16="http://schemas.microsoft.com/office/drawing/2014/main" id="{44889A2D-A849-8241-FB04-C1FF1452CF9C}"/>
              </a:ext>
            </a:extLst>
          </p:cNvPr>
          <p:cNvPicPr>
            <a:picLocks noChangeAspect="1"/>
          </p:cNvPicPr>
          <p:nvPr/>
        </p:nvPicPr>
        <p:blipFill>
          <a:blip r:embed="rId6"/>
          <a:stretch>
            <a:fillRect/>
          </a:stretch>
        </p:blipFill>
        <p:spPr>
          <a:xfrm>
            <a:off x="74556" y="3487106"/>
            <a:ext cx="2561964" cy="308084"/>
          </a:xfrm>
          <a:prstGeom prst="rect">
            <a:avLst/>
          </a:prstGeom>
        </p:spPr>
      </p:pic>
    </p:spTree>
    <p:extLst>
      <p:ext uri="{BB962C8B-B14F-4D97-AF65-F5344CB8AC3E}">
        <p14:creationId xmlns:p14="http://schemas.microsoft.com/office/powerpoint/2010/main" val="2777566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20" name="Shape 316">
            <a:extLst>
              <a:ext uri="{FF2B5EF4-FFF2-40B4-BE49-F238E27FC236}">
                <a16:creationId xmlns:a16="http://schemas.microsoft.com/office/drawing/2014/main" id="{BB6B2446-EACE-F056-DC49-2CE24C8BC5BE}"/>
              </a:ext>
            </a:extLst>
          </p:cNvPr>
          <p:cNvSpPr txBox="1"/>
          <p:nvPr/>
        </p:nvSpPr>
        <p:spPr>
          <a:xfrm>
            <a:off x="4572000" y="565915"/>
            <a:ext cx="4342092" cy="175207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1050" u="sng" dirty="0">
                <a:solidFill>
                  <a:schemeClr val="tx1"/>
                </a:solidFill>
                <a:latin typeface="Roboto"/>
                <a:ea typeface="Roboto"/>
                <a:cs typeface="Roboto"/>
                <a:sym typeface="Roboto"/>
              </a:rPr>
              <a:t>Results: </a:t>
            </a:r>
          </a:p>
        </p:txBody>
      </p:sp>
      <p:sp>
        <p:nvSpPr>
          <p:cNvPr id="315" name="Shape 315"/>
          <p:cNvSpPr txBox="1"/>
          <p:nvPr/>
        </p:nvSpPr>
        <p:spPr>
          <a:xfrm>
            <a:off x="156872" y="70557"/>
            <a:ext cx="8711299" cy="501691"/>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GB" sz="1800" b="1" dirty="0">
                <a:solidFill>
                  <a:srgbClr val="295269"/>
                </a:solidFill>
                <a:latin typeface="Roboto"/>
                <a:ea typeface="Roboto"/>
                <a:cs typeface="Roboto"/>
                <a:sym typeface="Roboto"/>
              </a:rPr>
              <a:t>9. What are the average costs of each BMI group?</a:t>
            </a:r>
            <a:endParaRPr sz="2000" b="1" dirty="0">
              <a:solidFill>
                <a:srgbClr val="295269"/>
              </a:solidFill>
              <a:latin typeface="Roboto"/>
              <a:ea typeface="Roboto"/>
              <a:cs typeface="Roboto"/>
              <a:sym typeface="Roboto"/>
            </a:endParaRPr>
          </a:p>
        </p:txBody>
      </p:sp>
      <p:sp>
        <p:nvSpPr>
          <p:cNvPr id="316" name="Shape 316"/>
          <p:cNvSpPr txBox="1"/>
          <p:nvPr/>
        </p:nvSpPr>
        <p:spPr>
          <a:xfrm>
            <a:off x="229105" y="2369509"/>
            <a:ext cx="2448781" cy="270343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GB" sz="1050" dirty="0">
                <a:latin typeface="Roboto"/>
                <a:ea typeface="Roboto"/>
                <a:cs typeface="Roboto"/>
                <a:sym typeface="Roboto"/>
              </a:rPr>
              <a:t>In this calculation I used the same BMI sections produced in question 8 and used imbedded for loops to create a new dictionary of the average insurance cost for each section.</a:t>
            </a:r>
          </a:p>
          <a:p>
            <a:pPr marL="0" lvl="0" indent="0" algn="just" rtl="0">
              <a:lnSpc>
                <a:spcPct val="115000"/>
              </a:lnSpc>
              <a:spcBef>
                <a:spcPts val="0"/>
              </a:spcBef>
              <a:spcAft>
                <a:spcPts val="0"/>
              </a:spcAft>
              <a:buClr>
                <a:schemeClr val="dk1"/>
              </a:buClr>
              <a:buSzPts val="1100"/>
              <a:buFont typeface="Arial"/>
              <a:buNone/>
            </a:pPr>
            <a:r>
              <a:rPr lang="en-GB" sz="1050" dirty="0">
                <a:latin typeface="Roboto"/>
                <a:ea typeface="Roboto"/>
                <a:cs typeface="Roboto"/>
                <a:sym typeface="Roboto"/>
              </a:rPr>
              <a:t>I used the original ‘’</a:t>
            </a:r>
            <a:r>
              <a:rPr lang="en-GB" sz="1050" dirty="0" err="1">
                <a:latin typeface="Roboto"/>
                <a:ea typeface="Roboto"/>
                <a:cs typeface="Roboto"/>
                <a:sym typeface="Roboto"/>
              </a:rPr>
              <a:t>bmi_sections</a:t>
            </a:r>
            <a:r>
              <a:rPr lang="en-GB" sz="1050" dirty="0">
                <a:latin typeface="Roboto"/>
                <a:ea typeface="Roboto"/>
                <a:cs typeface="Roboto"/>
                <a:sym typeface="Roboto"/>
              </a:rPr>
              <a:t>” dictionary to perform the calculations, extracting the ‘charges’ for each person, performing the calculations and then inputting that average into the “</a:t>
            </a:r>
            <a:r>
              <a:rPr lang="en-GB" sz="1050" dirty="0" err="1">
                <a:latin typeface="Roboto"/>
                <a:ea typeface="Roboto"/>
                <a:cs typeface="Roboto"/>
                <a:sym typeface="Roboto"/>
              </a:rPr>
              <a:t>bmi_sections_costs</a:t>
            </a:r>
            <a:r>
              <a:rPr lang="en-GB" sz="1050" dirty="0">
                <a:latin typeface="Roboto"/>
                <a:ea typeface="Roboto"/>
                <a:cs typeface="Roboto"/>
                <a:sym typeface="Roboto"/>
              </a:rPr>
              <a:t>” dictionary with a re-named key.</a:t>
            </a:r>
          </a:p>
          <a:p>
            <a:pPr marL="0" lvl="0" indent="0" algn="just" rtl="0">
              <a:lnSpc>
                <a:spcPct val="115000"/>
              </a:lnSpc>
              <a:spcBef>
                <a:spcPts val="0"/>
              </a:spcBef>
              <a:spcAft>
                <a:spcPts val="0"/>
              </a:spcAft>
              <a:buClr>
                <a:schemeClr val="dk1"/>
              </a:buClr>
              <a:buSzPts val="1100"/>
              <a:buFont typeface="Arial"/>
              <a:buNone/>
            </a:pPr>
            <a:endParaRPr lang="en-GB" sz="105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5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5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50" dirty="0">
              <a:latin typeface="Roboto"/>
              <a:ea typeface="Roboto"/>
              <a:cs typeface="Roboto"/>
              <a:sym typeface="Roboto"/>
            </a:endParaRPr>
          </a:p>
        </p:txBody>
      </p:sp>
      <p:pic>
        <p:nvPicPr>
          <p:cNvPr id="22" name="Picture 21">
            <a:extLst>
              <a:ext uri="{FF2B5EF4-FFF2-40B4-BE49-F238E27FC236}">
                <a16:creationId xmlns:a16="http://schemas.microsoft.com/office/drawing/2014/main" id="{8ED62380-FAD6-689B-E471-2725F8AD5804}"/>
              </a:ext>
            </a:extLst>
          </p:cNvPr>
          <p:cNvPicPr>
            <a:picLocks noChangeAspect="1"/>
          </p:cNvPicPr>
          <p:nvPr/>
        </p:nvPicPr>
        <p:blipFill rotWithShape="1">
          <a:blip r:embed="rId3"/>
          <a:srcRect t="57657" r="18903"/>
          <a:stretch/>
        </p:blipFill>
        <p:spPr>
          <a:xfrm>
            <a:off x="4637313" y="820719"/>
            <a:ext cx="3768636" cy="1472952"/>
          </a:xfrm>
          <a:prstGeom prst="rect">
            <a:avLst/>
          </a:prstGeom>
        </p:spPr>
      </p:pic>
      <p:pic>
        <p:nvPicPr>
          <p:cNvPr id="24" name="Picture 23">
            <a:extLst>
              <a:ext uri="{FF2B5EF4-FFF2-40B4-BE49-F238E27FC236}">
                <a16:creationId xmlns:a16="http://schemas.microsoft.com/office/drawing/2014/main" id="{133AC2BE-8603-C694-8704-7164BDDD5172}"/>
              </a:ext>
            </a:extLst>
          </p:cNvPr>
          <p:cNvPicPr>
            <a:picLocks noChangeAspect="1"/>
          </p:cNvPicPr>
          <p:nvPr/>
        </p:nvPicPr>
        <p:blipFill rotWithShape="1">
          <a:blip r:embed="rId3"/>
          <a:srcRect b="46095"/>
          <a:stretch/>
        </p:blipFill>
        <p:spPr>
          <a:xfrm>
            <a:off x="156872" y="572248"/>
            <a:ext cx="4342093" cy="1752073"/>
          </a:xfrm>
          <a:prstGeom prst="rect">
            <a:avLst/>
          </a:prstGeom>
        </p:spPr>
      </p:pic>
      <p:sp>
        <p:nvSpPr>
          <p:cNvPr id="2" name="Shape 316">
            <a:extLst>
              <a:ext uri="{FF2B5EF4-FFF2-40B4-BE49-F238E27FC236}">
                <a16:creationId xmlns:a16="http://schemas.microsoft.com/office/drawing/2014/main" id="{E52A05F5-6EB3-C215-1C9C-5401F501CFD1}"/>
              </a:ext>
            </a:extLst>
          </p:cNvPr>
          <p:cNvSpPr txBox="1"/>
          <p:nvPr/>
        </p:nvSpPr>
        <p:spPr>
          <a:xfrm>
            <a:off x="2741470" y="2369509"/>
            <a:ext cx="6172621" cy="270343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1000" dirty="0">
                <a:solidFill>
                  <a:schemeClr val="tx1"/>
                </a:solidFill>
                <a:latin typeface="Roboto"/>
                <a:ea typeface="Roboto"/>
                <a:cs typeface="Roboto"/>
                <a:sym typeface="Roboto"/>
              </a:rPr>
              <a:t>We can see that there is a </a:t>
            </a:r>
            <a:r>
              <a:rPr lang="en-GB" sz="1000" b="1" dirty="0">
                <a:solidFill>
                  <a:schemeClr val="tx1"/>
                </a:solidFill>
                <a:latin typeface="Roboto"/>
                <a:ea typeface="Roboto"/>
                <a:cs typeface="Roboto"/>
                <a:sym typeface="Roboto"/>
              </a:rPr>
              <a:t>positive correlation between  BMI and average insurance cost </a:t>
            </a:r>
            <a:r>
              <a:rPr lang="en-GB" sz="1000" dirty="0">
                <a:solidFill>
                  <a:schemeClr val="tx1"/>
                </a:solidFill>
                <a:latin typeface="Roboto"/>
                <a:ea typeface="Roboto"/>
                <a:cs typeface="Roboto"/>
                <a:sym typeface="Roboto"/>
              </a:rPr>
              <a:t>in the results above. The 15.00-19.99 </a:t>
            </a:r>
            <a:r>
              <a:rPr lang="en-GB" sz="1000" dirty="0" err="1">
                <a:solidFill>
                  <a:schemeClr val="tx1"/>
                </a:solidFill>
                <a:latin typeface="Roboto"/>
                <a:ea typeface="Roboto"/>
                <a:cs typeface="Roboto"/>
                <a:sym typeface="Roboto"/>
              </a:rPr>
              <a:t>bmi</a:t>
            </a:r>
            <a:r>
              <a:rPr lang="en-GB" sz="1000" dirty="0">
                <a:solidFill>
                  <a:schemeClr val="tx1"/>
                </a:solidFill>
                <a:latin typeface="Roboto"/>
                <a:ea typeface="Roboto"/>
                <a:cs typeface="Roboto"/>
                <a:sym typeface="Roboto"/>
              </a:rPr>
              <a:t> section’s average cost being $8,839 compared to the 35.00-39.99 </a:t>
            </a:r>
            <a:r>
              <a:rPr lang="en-GB" sz="1000" dirty="0" err="1">
                <a:solidFill>
                  <a:schemeClr val="tx1"/>
                </a:solidFill>
                <a:latin typeface="Roboto"/>
                <a:ea typeface="Roboto"/>
                <a:cs typeface="Roboto"/>
                <a:sym typeface="Roboto"/>
              </a:rPr>
              <a:t>bmi</a:t>
            </a:r>
            <a:r>
              <a:rPr lang="en-GB" sz="1000" dirty="0">
                <a:solidFill>
                  <a:schemeClr val="tx1"/>
                </a:solidFill>
                <a:latin typeface="Roboto"/>
                <a:ea typeface="Roboto"/>
                <a:cs typeface="Roboto"/>
                <a:sym typeface="Roboto"/>
              </a:rPr>
              <a:t> section’s $17,022, that’s a near doubling of cost!</a:t>
            </a:r>
          </a:p>
          <a:p>
            <a:pPr marL="0" lvl="0" indent="0" rtl="0">
              <a:lnSpc>
                <a:spcPct val="115000"/>
              </a:lnSpc>
              <a:spcBef>
                <a:spcPts val="0"/>
              </a:spcBef>
              <a:spcAft>
                <a:spcPts val="0"/>
              </a:spcAft>
              <a:buClr>
                <a:schemeClr val="dk1"/>
              </a:buClr>
              <a:buSzPts val="1100"/>
              <a:buFont typeface="Arial"/>
              <a:buNone/>
            </a:pPr>
            <a:r>
              <a:rPr lang="en-GB" sz="1000" dirty="0">
                <a:solidFill>
                  <a:schemeClr val="tx1"/>
                </a:solidFill>
                <a:latin typeface="Roboto"/>
                <a:ea typeface="Roboto"/>
                <a:cs typeface="Roboto"/>
                <a:sym typeface="Roboto"/>
              </a:rPr>
              <a:t>&gt;&gt; The </a:t>
            </a:r>
            <a:r>
              <a:rPr lang="en-GB" sz="1000" b="1" dirty="0">
                <a:solidFill>
                  <a:schemeClr val="tx1"/>
                </a:solidFill>
                <a:latin typeface="Roboto"/>
                <a:ea typeface="Roboto"/>
                <a:cs typeface="Roboto"/>
                <a:sym typeface="Roboto"/>
              </a:rPr>
              <a:t>lower ranges</a:t>
            </a:r>
            <a:r>
              <a:rPr lang="en-GB" sz="1000" dirty="0">
                <a:solidFill>
                  <a:schemeClr val="tx1"/>
                </a:solidFill>
                <a:latin typeface="Roboto"/>
                <a:ea typeface="Roboto"/>
                <a:cs typeface="Roboto"/>
                <a:sym typeface="Roboto"/>
              </a:rPr>
              <a:t>, 15-19, 20-24, 25-29 which cover the normal and overweight BMI categories, are the </a:t>
            </a:r>
            <a:r>
              <a:rPr lang="en-GB" sz="1000" b="1" dirty="0">
                <a:solidFill>
                  <a:schemeClr val="tx1"/>
                </a:solidFill>
                <a:latin typeface="Roboto"/>
                <a:ea typeface="Roboto"/>
                <a:cs typeface="Roboto"/>
                <a:sym typeface="Roboto"/>
              </a:rPr>
              <a:t>most similar in cost </a:t>
            </a:r>
            <a:r>
              <a:rPr lang="en-GB" sz="1000" dirty="0">
                <a:solidFill>
                  <a:schemeClr val="tx1"/>
                </a:solidFill>
                <a:latin typeface="Roboto"/>
                <a:ea typeface="Roboto"/>
                <a:cs typeface="Roboto"/>
                <a:sym typeface="Roboto"/>
              </a:rPr>
              <a:t>and on the lower side of the scale. This is </a:t>
            </a:r>
            <a:r>
              <a:rPr lang="en-GB" sz="1000" b="1" dirty="0">
                <a:solidFill>
                  <a:schemeClr val="tx1"/>
                </a:solidFill>
                <a:latin typeface="Roboto"/>
                <a:ea typeface="Roboto"/>
                <a:cs typeface="Roboto"/>
                <a:sym typeface="Roboto"/>
              </a:rPr>
              <a:t>likely due to the relationship between age, BMI, and cost</a:t>
            </a:r>
            <a:r>
              <a:rPr lang="en-GB" sz="1000" dirty="0">
                <a:solidFill>
                  <a:schemeClr val="tx1"/>
                </a:solidFill>
                <a:latin typeface="Roboto"/>
                <a:ea typeface="Roboto"/>
                <a:cs typeface="Roboto"/>
                <a:sym typeface="Roboto"/>
              </a:rPr>
              <a:t> – those people with a lower age, tend to have a “healthier” BMI and lower insurance costs. </a:t>
            </a:r>
          </a:p>
          <a:p>
            <a:pPr>
              <a:lnSpc>
                <a:spcPct val="115000"/>
              </a:lnSpc>
              <a:buClr>
                <a:schemeClr val="dk1"/>
              </a:buClr>
              <a:buSzPts val="1100"/>
            </a:pPr>
            <a:r>
              <a:rPr lang="en-GB" sz="1000" dirty="0">
                <a:solidFill>
                  <a:schemeClr val="tx1"/>
                </a:solidFill>
                <a:latin typeface="Roboto"/>
                <a:ea typeface="Roboto"/>
                <a:cs typeface="Roboto"/>
                <a:sym typeface="Roboto"/>
              </a:rPr>
              <a:t>&gt;&gt; 30.00-34.99 marks the obese category for BMI and the average cost jumps up greatly (~$3,500) from the 25.00-29.99 range </a:t>
            </a:r>
          </a:p>
          <a:p>
            <a:pPr>
              <a:lnSpc>
                <a:spcPct val="115000"/>
              </a:lnSpc>
              <a:buClr>
                <a:schemeClr val="dk1"/>
              </a:buClr>
              <a:buSzPts val="1100"/>
            </a:pPr>
            <a:r>
              <a:rPr lang="en-GB" sz="1000" dirty="0">
                <a:solidFill>
                  <a:schemeClr val="tx1"/>
                </a:solidFill>
                <a:latin typeface="Roboto"/>
                <a:ea typeface="Roboto"/>
                <a:cs typeface="Roboto"/>
                <a:sym typeface="Roboto"/>
              </a:rPr>
              <a:t>&gt;&gt; Above 35.00 BMI value (extremely obese category) the average costs are similar to each other, around the $17,000 mark which is ~$6,000 greater than the 25-29 category. A significant jump up in price.</a:t>
            </a:r>
          </a:p>
          <a:p>
            <a:pPr>
              <a:lnSpc>
                <a:spcPct val="115000"/>
              </a:lnSpc>
              <a:buClr>
                <a:schemeClr val="dk1"/>
              </a:buClr>
              <a:buSzPts val="1100"/>
            </a:pPr>
            <a:r>
              <a:rPr lang="en-GB" sz="1000" dirty="0">
                <a:solidFill>
                  <a:schemeClr val="tx1"/>
                </a:solidFill>
                <a:latin typeface="Roboto"/>
                <a:ea typeface="Roboto"/>
                <a:cs typeface="Roboto"/>
                <a:sym typeface="Roboto"/>
              </a:rPr>
              <a:t>The </a:t>
            </a:r>
            <a:r>
              <a:rPr lang="en-GB" sz="1000" b="1" dirty="0">
                <a:solidFill>
                  <a:schemeClr val="tx1"/>
                </a:solidFill>
                <a:latin typeface="Roboto"/>
                <a:ea typeface="Roboto"/>
                <a:cs typeface="Roboto"/>
                <a:sym typeface="Roboto"/>
              </a:rPr>
              <a:t>greater average costs of BMI above the values of 30 and 35 suggests there BMI is considered in insurance cost</a:t>
            </a:r>
            <a:r>
              <a:rPr lang="en-GB" sz="1000" dirty="0">
                <a:solidFill>
                  <a:schemeClr val="tx1"/>
                </a:solidFill>
                <a:latin typeface="Roboto"/>
                <a:ea typeface="Roboto"/>
                <a:cs typeface="Roboto"/>
                <a:sym typeface="Roboto"/>
              </a:rPr>
              <a:t>. Relationships between age and cost and BMI have already been discussed, and </a:t>
            </a:r>
            <a:r>
              <a:rPr lang="en-GB" sz="1000" b="1" dirty="0">
                <a:solidFill>
                  <a:schemeClr val="tx1"/>
                </a:solidFill>
                <a:latin typeface="Roboto"/>
                <a:ea typeface="Roboto"/>
                <a:cs typeface="Roboto"/>
                <a:sym typeface="Roboto"/>
              </a:rPr>
              <a:t>age may be a factor in the insurance price</a:t>
            </a:r>
            <a:r>
              <a:rPr lang="en-GB" sz="1000" dirty="0">
                <a:solidFill>
                  <a:schemeClr val="tx1"/>
                </a:solidFill>
                <a:latin typeface="Roboto"/>
                <a:ea typeface="Roboto"/>
                <a:cs typeface="Roboto"/>
                <a:sym typeface="Roboto"/>
              </a:rPr>
              <a:t> in each of these BMI sections. The average ages of each BMI section will be calculated in question 10. But given the results above, it is likely that age cannot fully account for these differences, suggesting that BMI has a positive relationship with insurance cost. </a:t>
            </a:r>
          </a:p>
        </p:txBody>
      </p:sp>
    </p:spTree>
    <p:extLst>
      <p:ext uri="{BB962C8B-B14F-4D97-AF65-F5344CB8AC3E}">
        <p14:creationId xmlns:p14="http://schemas.microsoft.com/office/powerpoint/2010/main" val="3285039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56872" y="70557"/>
            <a:ext cx="8711299" cy="501691"/>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GB" sz="1800" b="1" dirty="0">
                <a:solidFill>
                  <a:srgbClr val="295269"/>
                </a:solidFill>
                <a:latin typeface="Roboto"/>
                <a:ea typeface="Roboto"/>
                <a:cs typeface="Roboto"/>
                <a:sym typeface="Roboto"/>
              </a:rPr>
              <a:t>10. Do these BMI groups have any correlations with other data groups?</a:t>
            </a:r>
            <a:endParaRPr sz="2000" b="1" dirty="0">
              <a:solidFill>
                <a:srgbClr val="295269"/>
              </a:solidFill>
              <a:latin typeface="Roboto"/>
              <a:ea typeface="Roboto"/>
              <a:cs typeface="Roboto"/>
              <a:sym typeface="Roboto"/>
            </a:endParaRPr>
          </a:p>
        </p:txBody>
      </p:sp>
      <p:sp>
        <p:nvSpPr>
          <p:cNvPr id="316" name="Shape 316"/>
          <p:cNvSpPr txBox="1"/>
          <p:nvPr/>
        </p:nvSpPr>
        <p:spPr>
          <a:xfrm>
            <a:off x="4942691" y="991772"/>
            <a:ext cx="3854548" cy="363649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1050" dirty="0">
                <a:latin typeface="Roboto"/>
                <a:ea typeface="Roboto"/>
                <a:cs typeface="Roboto"/>
                <a:sym typeface="Roboto"/>
              </a:rPr>
              <a:t>For each of these categories I </a:t>
            </a:r>
            <a:r>
              <a:rPr lang="en-GB" sz="1050" b="1" dirty="0">
                <a:latin typeface="Roboto"/>
                <a:ea typeface="Roboto"/>
                <a:cs typeface="Roboto"/>
                <a:sym typeface="Roboto"/>
              </a:rPr>
              <a:t>adapted the code in question 9 </a:t>
            </a:r>
            <a:r>
              <a:rPr lang="en-GB" sz="1050" dirty="0">
                <a:latin typeface="Roboto"/>
                <a:ea typeface="Roboto"/>
                <a:cs typeface="Roboto"/>
                <a:sym typeface="Roboto"/>
              </a:rPr>
              <a:t>which worked out the average costs of each BMI group to work out the average </a:t>
            </a:r>
            <a:r>
              <a:rPr lang="en-GB" sz="1050" b="1" dirty="0">
                <a:latin typeface="Roboto"/>
                <a:ea typeface="Roboto"/>
                <a:cs typeface="Roboto"/>
                <a:sym typeface="Roboto"/>
              </a:rPr>
              <a:t>ages</a:t>
            </a:r>
            <a:r>
              <a:rPr lang="en-GB" sz="1050" dirty="0">
                <a:latin typeface="Roboto"/>
                <a:ea typeface="Roboto"/>
                <a:cs typeface="Roboto"/>
                <a:sym typeface="Roboto"/>
              </a:rPr>
              <a:t>, number of </a:t>
            </a:r>
            <a:r>
              <a:rPr lang="en-GB" sz="1050" b="1" dirty="0">
                <a:latin typeface="Roboto"/>
                <a:ea typeface="Roboto"/>
                <a:cs typeface="Roboto"/>
                <a:sym typeface="Roboto"/>
              </a:rPr>
              <a:t>children</a:t>
            </a:r>
            <a:r>
              <a:rPr lang="en-GB" sz="1050" dirty="0">
                <a:latin typeface="Roboto"/>
                <a:ea typeface="Roboto"/>
                <a:cs typeface="Roboto"/>
                <a:sym typeface="Roboto"/>
              </a:rPr>
              <a:t>, percentage of </a:t>
            </a:r>
            <a:r>
              <a:rPr lang="en-GB" sz="1050" b="1" dirty="0">
                <a:latin typeface="Roboto"/>
                <a:ea typeface="Roboto"/>
                <a:cs typeface="Roboto"/>
                <a:sym typeface="Roboto"/>
              </a:rPr>
              <a:t>smokers</a:t>
            </a:r>
            <a:r>
              <a:rPr lang="en-GB" sz="1050" dirty="0">
                <a:latin typeface="Roboto"/>
                <a:ea typeface="Roboto"/>
                <a:cs typeface="Roboto"/>
                <a:sym typeface="Roboto"/>
              </a:rPr>
              <a:t>, split of </a:t>
            </a:r>
            <a:r>
              <a:rPr lang="en-GB" sz="1050" b="1" dirty="0">
                <a:latin typeface="Roboto"/>
                <a:ea typeface="Roboto"/>
                <a:cs typeface="Roboto"/>
                <a:sym typeface="Roboto"/>
              </a:rPr>
              <a:t>sexes</a:t>
            </a:r>
            <a:r>
              <a:rPr lang="en-GB" sz="1050" dirty="0">
                <a:latin typeface="Roboto"/>
                <a:ea typeface="Roboto"/>
                <a:cs typeface="Roboto"/>
                <a:sym typeface="Roboto"/>
              </a:rPr>
              <a:t>, and the split of </a:t>
            </a:r>
            <a:r>
              <a:rPr lang="en-GB" sz="1050" b="1" dirty="0">
                <a:latin typeface="Roboto"/>
                <a:ea typeface="Roboto"/>
                <a:cs typeface="Roboto"/>
                <a:sym typeface="Roboto"/>
              </a:rPr>
              <a:t>regions</a:t>
            </a:r>
            <a:r>
              <a:rPr lang="en-GB" sz="1050" dirty="0">
                <a:latin typeface="Roboto"/>
                <a:ea typeface="Roboto"/>
                <a:cs typeface="Roboto"/>
                <a:sym typeface="Roboto"/>
              </a:rPr>
              <a:t>. </a:t>
            </a:r>
          </a:p>
          <a:p>
            <a:pPr marL="0" lvl="0" indent="0" rtl="0">
              <a:lnSpc>
                <a:spcPct val="115000"/>
              </a:lnSpc>
              <a:spcBef>
                <a:spcPts val="0"/>
              </a:spcBef>
              <a:spcAft>
                <a:spcPts val="0"/>
              </a:spcAft>
              <a:buClr>
                <a:schemeClr val="dk1"/>
              </a:buClr>
              <a:buSzPts val="1100"/>
              <a:buFont typeface="Arial"/>
              <a:buNone/>
            </a:pPr>
            <a:r>
              <a:rPr lang="en-GB" sz="1050" dirty="0">
                <a:latin typeface="Roboto"/>
                <a:ea typeface="Roboto"/>
                <a:cs typeface="Roboto"/>
                <a:sym typeface="Roboto"/>
              </a:rPr>
              <a:t>Each BMI section was then renamed for readability. </a:t>
            </a:r>
            <a:r>
              <a:rPr lang="en-GB" sz="1050" dirty="0" err="1">
                <a:latin typeface="Roboto"/>
                <a:ea typeface="Roboto"/>
                <a:cs typeface="Roboto"/>
                <a:sym typeface="Roboto"/>
              </a:rPr>
              <a:t>Eg</a:t>
            </a:r>
            <a:r>
              <a:rPr lang="en-GB" sz="1050" dirty="0">
                <a:latin typeface="Roboto"/>
                <a:ea typeface="Roboto"/>
                <a:cs typeface="Roboto"/>
                <a:sym typeface="Roboto"/>
              </a:rPr>
              <a:t>, the 15.00-19.99 BMI section is labelled as 15-19. </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GB" sz="1050" dirty="0">
                <a:latin typeface="Roboto"/>
                <a:ea typeface="Roboto"/>
                <a:cs typeface="Roboto"/>
                <a:sym typeface="Roboto"/>
              </a:rPr>
              <a:t>The ages and number of children were calculated as an average value.</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GB" sz="1050" dirty="0">
                <a:latin typeface="Roboto"/>
                <a:ea typeface="Roboto"/>
                <a:cs typeface="Roboto"/>
                <a:sym typeface="Roboto"/>
              </a:rPr>
              <a:t>The number of smokers was calculated as a percentage of that group that do smoker. </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GB" sz="1050" dirty="0">
                <a:latin typeface="Roboto"/>
                <a:ea typeface="Roboto"/>
                <a:cs typeface="Roboto"/>
                <a:sym typeface="Roboto"/>
              </a:rPr>
              <a:t>The split of sexes was calculated as pairs of male and female percentages for each BMI group.</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GB" sz="1050" dirty="0">
                <a:latin typeface="Roboto"/>
                <a:ea typeface="Roboto"/>
                <a:cs typeface="Roboto"/>
                <a:sym typeface="Roboto"/>
              </a:rPr>
              <a:t>The split of regions was calculated as ratios between the four regions. </a:t>
            </a:r>
          </a:p>
          <a:p>
            <a:pPr marL="0" lvl="0" indent="0" rtl="0">
              <a:lnSpc>
                <a:spcPct val="115000"/>
              </a:lnSpc>
              <a:spcBef>
                <a:spcPts val="0"/>
              </a:spcBef>
              <a:spcAft>
                <a:spcPts val="0"/>
              </a:spcAft>
              <a:buClr>
                <a:schemeClr val="dk1"/>
              </a:buClr>
              <a:buSzPts val="1100"/>
              <a:buFont typeface="Arial"/>
              <a:buNone/>
            </a:pPr>
            <a:endParaRPr lang="en-GB" sz="1050" dirty="0">
              <a:latin typeface="Roboto"/>
              <a:ea typeface="Roboto"/>
              <a:cs typeface="Roboto"/>
              <a:sym typeface="Roboto"/>
            </a:endParaRPr>
          </a:p>
        </p:txBody>
      </p:sp>
      <p:pic>
        <p:nvPicPr>
          <p:cNvPr id="3" name="Picture 2">
            <a:extLst>
              <a:ext uri="{FF2B5EF4-FFF2-40B4-BE49-F238E27FC236}">
                <a16:creationId xmlns:a16="http://schemas.microsoft.com/office/drawing/2014/main" id="{52B2C400-D405-A76D-5A80-D2652E0B4D55}"/>
              </a:ext>
            </a:extLst>
          </p:cNvPr>
          <p:cNvPicPr>
            <a:picLocks noChangeAspect="1"/>
          </p:cNvPicPr>
          <p:nvPr/>
        </p:nvPicPr>
        <p:blipFill>
          <a:blip r:embed="rId3"/>
          <a:stretch>
            <a:fillRect/>
          </a:stretch>
        </p:blipFill>
        <p:spPr>
          <a:xfrm>
            <a:off x="156872" y="531218"/>
            <a:ext cx="3703641" cy="1303133"/>
          </a:xfrm>
          <a:prstGeom prst="rect">
            <a:avLst/>
          </a:prstGeom>
        </p:spPr>
      </p:pic>
      <p:pic>
        <p:nvPicPr>
          <p:cNvPr id="5" name="Picture 4">
            <a:extLst>
              <a:ext uri="{FF2B5EF4-FFF2-40B4-BE49-F238E27FC236}">
                <a16:creationId xmlns:a16="http://schemas.microsoft.com/office/drawing/2014/main" id="{37DE1D53-3F07-81F3-0CBA-972755DD8012}"/>
              </a:ext>
            </a:extLst>
          </p:cNvPr>
          <p:cNvPicPr>
            <a:picLocks noChangeAspect="1"/>
          </p:cNvPicPr>
          <p:nvPr/>
        </p:nvPicPr>
        <p:blipFill>
          <a:blip r:embed="rId4"/>
          <a:stretch>
            <a:fillRect/>
          </a:stretch>
        </p:blipFill>
        <p:spPr>
          <a:xfrm>
            <a:off x="123775" y="1940112"/>
            <a:ext cx="4549534" cy="1333616"/>
          </a:xfrm>
          <a:prstGeom prst="rect">
            <a:avLst/>
          </a:prstGeom>
        </p:spPr>
      </p:pic>
      <p:pic>
        <p:nvPicPr>
          <p:cNvPr id="7" name="Picture 6">
            <a:extLst>
              <a:ext uri="{FF2B5EF4-FFF2-40B4-BE49-F238E27FC236}">
                <a16:creationId xmlns:a16="http://schemas.microsoft.com/office/drawing/2014/main" id="{0B2BA9A6-6116-56DC-F9D3-F81BF0BFFDA7}"/>
              </a:ext>
            </a:extLst>
          </p:cNvPr>
          <p:cNvPicPr>
            <a:picLocks noChangeAspect="1"/>
          </p:cNvPicPr>
          <p:nvPr/>
        </p:nvPicPr>
        <p:blipFill>
          <a:blip r:embed="rId5"/>
          <a:stretch>
            <a:fillRect/>
          </a:stretch>
        </p:blipFill>
        <p:spPr>
          <a:xfrm>
            <a:off x="151911" y="3386523"/>
            <a:ext cx="4214225" cy="1577477"/>
          </a:xfrm>
          <a:prstGeom prst="rect">
            <a:avLst/>
          </a:prstGeom>
        </p:spPr>
      </p:pic>
    </p:spTree>
    <p:extLst>
      <p:ext uri="{BB962C8B-B14F-4D97-AF65-F5344CB8AC3E}">
        <p14:creationId xmlns:p14="http://schemas.microsoft.com/office/powerpoint/2010/main" val="1730660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56872" y="70557"/>
            <a:ext cx="8711299" cy="435115"/>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GB" sz="1800" b="1" dirty="0">
                <a:solidFill>
                  <a:srgbClr val="295269"/>
                </a:solidFill>
                <a:latin typeface="Roboto"/>
                <a:ea typeface="Roboto"/>
                <a:cs typeface="Roboto"/>
                <a:sym typeface="Roboto"/>
              </a:rPr>
              <a:t>10. Do these MBI groups have any correlations with other data groups? [Continued]</a:t>
            </a:r>
            <a:endParaRPr sz="2000" b="1" dirty="0">
              <a:solidFill>
                <a:srgbClr val="295269"/>
              </a:solidFill>
              <a:latin typeface="Roboto"/>
              <a:ea typeface="Roboto"/>
              <a:cs typeface="Roboto"/>
              <a:sym typeface="Roboto"/>
            </a:endParaRPr>
          </a:p>
        </p:txBody>
      </p:sp>
      <p:pic>
        <p:nvPicPr>
          <p:cNvPr id="4" name="Picture 3">
            <a:extLst>
              <a:ext uri="{FF2B5EF4-FFF2-40B4-BE49-F238E27FC236}">
                <a16:creationId xmlns:a16="http://schemas.microsoft.com/office/drawing/2014/main" id="{CF32B37C-3C6C-7D0C-D94E-1101323B47FC}"/>
              </a:ext>
            </a:extLst>
          </p:cNvPr>
          <p:cNvPicPr>
            <a:picLocks noChangeAspect="1"/>
          </p:cNvPicPr>
          <p:nvPr/>
        </p:nvPicPr>
        <p:blipFill>
          <a:blip r:embed="rId3"/>
          <a:stretch>
            <a:fillRect/>
          </a:stretch>
        </p:blipFill>
        <p:spPr>
          <a:xfrm>
            <a:off x="156872" y="505672"/>
            <a:ext cx="4394051" cy="1779353"/>
          </a:xfrm>
          <a:prstGeom prst="rect">
            <a:avLst/>
          </a:prstGeom>
        </p:spPr>
      </p:pic>
      <p:pic>
        <p:nvPicPr>
          <p:cNvPr id="10" name="Picture 9">
            <a:extLst>
              <a:ext uri="{FF2B5EF4-FFF2-40B4-BE49-F238E27FC236}">
                <a16:creationId xmlns:a16="http://schemas.microsoft.com/office/drawing/2014/main" id="{800C90EF-2C92-571D-E14A-27295D38B091}"/>
              </a:ext>
            </a:extLst>
          </p:cNvPr>
          <p:cNvPicPr>
            <a:picLocks noChangeAspect="1"/>
          </p:cNvPicPr>
          <p:nvPr/>
        </p:nvPicPr>
        <p:blipFill>
          <a:blip r:embed="rId4"/>
          <a:stretch>
            <a:fillRect/>
          </a:stretch>
        </p:blipFill>
        <p:spPr>
          <a:xfrm>
            <a:off x="177974" y="2408628"/>
            <a:ext cx="5586904" cy="2664315"/>
          </a:xfrm>
          <a:prstGeom prst="rect">
            <a:avLst/>
          </a:prstGeom>
        </p:spPr>
      </p:pic>
      <p:sp>
        <p:nvSpPr>
          <p:cNvPr id="2" name="Shape 316">
            <a:extLst>
              <a:ext uri="{FF2B5EF4-FFF2-40B4-BE49-F238E27FC236}">
                <a16:creationId xmlns:a16="http://schemas.microsoft.com/office/drawing/2014/main" id="{97C1FB81-50F6-9CBC-663E-ED2916BAFD37}"/>
              </a:ext>
            </a:extLst>
          </p:cNvPr>
          <p:cNvSpPr txBox="1"/>
          <p:nvPr/>
        </p:nvSpPr>
        <p:spPr>
          <a:xfrm>
            <a:off x="5967187" y="838408"/>
            <a:ext cx="2977736" cy="363649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1050" dirty="0">
                <a:latin typeface="Roboto"/>
                <a:ea typeface="Roboto"/>
                <a:cs typeface="Roboto"/>
                <a:sym typeface="Roboto"/>
              </a:rPr>
              <a:t>For each of these categories I </a:t>
            </a:r>
            <a:r>
              <a:rPr lang="en-GB" sz="1050" b="1" dirty="0">
                <a:latin typeface="Roboto"/>
                <a:ea typeface="Roboto"/>
                <a:cs typeface="Roboto"/>
                <a:sym typeface="Roboto"/>
              </a:rPr>
              <a:t>adapted the code in question 9 </a:t>
            </a:r>
            <a:r>
              <a:rPr lang="en-GB" sz="1050" dirty="0">
                <a:latin typeface="Roboto"/>
                <a:ea typeface="Roboto"/>
                <a:cs typeface="Roboto"/>
                <a:sym typeface="Roboto"/>
              </a:rPr>
              <a:t>which worked out the average costs of each BMI group to work out the average </a:t>
            </a:r>
            <a:r>
              <a:rPr lang="en-GB" sz="1050" b="1" dirty="0">
                <a:latin typeface="Roboto"/>
                <a:ea typeface="Roboto"/>
                <a:cs typeface="Roboto"/>
                <a:sym typeface="Roboto"/>
              </a:rPr>
              <a:t>ages</a:t>
            </a:r>
            <a:r>
              <a:rPr lang="en-GB" sz="1050" dirty="0">
                <a:latin typeface="Roboto"/>
                <a:ea typeface="Roboto"/>
                <a:cs typeface="Roboto"/>
                <a:sym typeface="Roboto"/>
              </a:rPr>
              <a:t>, number of </a:t>
            </a:r>
            <a:r>
              <a:rPr lang="en-GB" sz="1050" b="1" dirty="0">
                <a:latin typeface="Roboto"/>
                <a:ea typeface="Roboto"/>
                <a:cs typeface="Roboto"/>
                <a:sym typeface="Roboto"/>
              </a:rPr>
              <a:t>children</a:t>
            </a:r>
            <a:r>
              <a:rPr lang="en-GB" sz="1050" dirty="0">
                <a:latin typeface="Roboto"/>
                <a:ea typeface="Roboto"/>
                <a:cs typeface="Roboto"/>
                <a:sym typeface="Roboto"/>
              </a:rPr>
              <a:t>, percentage of </a:t>
            </a:r>
            <a:r>
              <a:rPr lang="en-GB" sz="1050" b="1" dirty="0">
                <a:latin typeface="Roboto"/>
                <a:ea typeface="Roboto"/>
                <a:cs typeface="Roboto"/>
                <a:sym typeface="Roboto"/>
              </a:rPr>
              <a:t>smokers</a:t>
            </a:r>
            <a:r>
              <a:rPr lang="en-GB" sz="1050" dirty="0">
                <a:latin typeface="Roboto"/>
                <a:ea typeface="Roboto"/>
                <a:cs typeface="Roboto"/>
                <a:sym typeface="Roboto"/>
              </a:rPr>
              <a:t>, split of </a:t>
            </a:r>
            <a:r>
              <a:rPr lang="en-GB" sz="1050" b="1" dirty="0">
                <a:latin typeface="Roboto"/>
                <a:ea typeface="Roboto"/>
                <a:cs typeface="Roboto"/>
                <a:sym typeface="Roboto"/>
              </a:rPr>
              <a:t>sexes</a:t>
            </a:r>
            <a:r>
              <a:rPr lang="en-GB" sz="1050" dirty="0">
                <a:latin typeface="Roboto"/>
                <a:ea typeface="Roboto"/>
                <a:cs typeface="Roboto"/>
                <a:sym typeface="Roboto"/>
              </a:rPr>
              <a:t>, and the split of </a:t>
            </a:r>
            <a:r>
              <a:rPr lang="en-GB" sz="1050" b="1" dirty="0">
                <a:latin typeface="Roboto"/>
                <a:ea typeface="Roboto"/>
                <a:cs typeface="Roboto"/>
                <a:sym typeface="Roboto"/>
              </a:rPr>
              <a:t>regions</a:t>
            </a:r>
            <a:r>
              <a:rPr lang="en-GB" sz="1050" dirty="0">
                <a:latin typeface="Roboto"/>
                <a:ea typeface="Roboto"/>
                <a:cs typeface="Roboto"/>
                <a:sym typeface="Roboto"/>
              </a:rPr>
              <a:t>. </a:t>
            </a:r>
          </a:p>
          <a:p>
            <a:pPr marL="0" lvl="0" indent="0" rtl="0">
              <a:lnSpc>
                <a:spcPct val="115000"/>
              </a:lnSpc>
              <a:spcBef>
                <a:spcPts val="0"/>
              </a:spcBef>
              <a:spcAft>
                <a:spcPts val="0"/>
              </a:spcAft>
              <a:buClr>
                <a:schemeClr val="dk1"/>
              </a:buClr>
              <a:buSzPts val="1100"/>
              <a:buFont typeface="Arial"/>
              <a:buNone/>
            </a:pPr>
            <a:r>
              <a:rPr lang="en-GB" sz="1050" dirty="0">
                <a:latin typeface="Roboto"/>
                <a:ea typeface="Roboto"/>
                <a:cs typeface="Roboto"/>
                <a:sym typeface="Roboto"/>
              </a:rPr>
              <a:t>Each BMI section was then renamed for readability. </a:t>
            </a:r>
            <a:r>
              <a:rPr lang="en-GB" sz="1050" dirty="0" err="1">
                <a:latin typeface="Roboto"/>
                <a:ea typeface="Roboto"/>
                <a:cs typeface="Roboto"/>
                <a:sym typeface="Roboto"/>
              </a:rPr>
              <a:t>Eg</a:t>
            </a:r>
            <a:r>
              <a:rPr lang="en-GB" sz="1050" dirty="0">
                <a:latin typeface="Roboto"/>
                <a:ea typeface="Roboto"/>
                <a:cs typeface="Roboto"/>
                <a:sym typeface="Roboto"/>
              </a:rPr>
              <a:t>, the 15.00-19.99 BMI section is labelled as 15-19. </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GB" sz="1050" dirty="0">
                <a:latin typeface="Roboto"/>
                <a:ea typeface="Roboto"/>
                <a:cs typeface="Roboto"/>
                <a:sym typeface="Roboto"/>
              </a:rPr>
              <a:t>The ages and number of children were calculated as an average value.</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GB" sz="1050" dirty="0">
                <a:latin typeface="Roboto"/>
                <a:ea typeface="Roboto"/>
                <a:cs typeface="Roboto"/>
                <a:sym typeface="Roboto"/>
              </a:rPr>
              <a:t>The number of smokers was calculated as a percentage of that group that do smoker. </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GB" sz="1050" dirty="0">
                <a:latin typeface="Roboto"/>
                <a:ea typeface="Roboto"/>
                <a:cs typeface="Roboto"/>
                <a:sym typeface="Roboto"/>
              </a:rPr>
              <a:t>The split of sexes was calculated as pairs of male and female percentages for each BMI group.</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GB" sz="1050" dirty="0">
                <a:latin typeface="Roboto"/>
                <a:ea typeface="Roboto"/>
                <a:cs typeface="Roboto"/>
                <a:sym typeface="Roboto"/>
              </a:rPr>
              <a:t>The split of regions was calculated as ratios between the four regions. </a:t>
            </a:r>
          </a:p>
          <a:p>
            <a:pPr marL="0" lvl="0" indent="0" rtl="0">
              <a:lnSpc>
                <a:spcPct val="115000"/>
              </a:lnSpc>
              <a:spcBef>
                <a:spcPts val="0"/>
              </a:spcBef>
              <a:spcAft>
                <a:spcPts val="0"/>
              </a:spcAft>
              <a:buClr>
                <a:schemeClr val="dk1"/>
              </a:buClr>
              <a:buSzPts val="1100"/>
              <a:buFont typeface="Arial"/>
              <a:buNone/>
            </a:pPr>
            <a:endParaRPr lang="en-GB" sz="1050" dirty="0">
              <a:latin typeface="Roboto"/>
              <a:ea typeface="Roboto"/>
              <a:cs typeface="Roboto"/>
              <a:sym typeface="Roboto"/>
            </a:endParaRPr>
          </a:p>
        </p:txBody>
      </p:sp>
    </p:spTree>
    <p:extLst>
      <p:ext uri="{BB962C8B-B14F-4D97-AF65-F5344CB8AC3E}">
        <p14:creationId xmlns:p14="http://schemas.microsoft.com/office/powerpoint/2010/main" val="1052188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56872" y="70557"/>
            <a:ext cx="8711299" cy="435115"/>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GB" sz="1800" b="1" dirty="0">
                <a:solidFill>
                  <a:srgbClr val="295269"/>
                </a:solidFill>
                <a:latin typeface="Roboto"/>
                <a:ea typeface="Roboto"/>
                <a:cs typeface="Roboto"/>
                <a:sym typeface="Roboto"/>
              </a:rPr>
              <a:t>10. Do these MBI groups have any correlations with other data groups? [Continued]</a:t>
            </a:r>
            <a:endParaRPr sz="2000" b="1" dirty="0">
              <a:solidFill>
                <a:srgbClr val="295269"/>
              </a:solidFill>
              <a:latin typeface="Roboto"/>
              <a:ea typeface="Roboto"/>
              <a:cs typeface="Roboto"/>
              <a:sym typeface="Roboto"/>
            </a:endParaRPr>
          </a:p>
        </p:txBody>
      </p:sp>
      <p:sp>
        <p:nvSpPr>
          <p:cNvPr id="316" name="Shape 316"/>
          <p:cNvSpPr txBox="1"/>
          <p:nvPr/>
        </p:nvSpPr>
        <p:spPr>
          <a:xfrm>
            <a:off x="156872" y="505672"/>
            <a:ext cx="8830256" cy="4390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1100" dirty="0">
                <a:latin typeface="Roboto"/>
                <a:ea typeface="Roboto"/>
                <a:cs typeface="Roboto"/>
                <a:sym typeface="Roboto"/>
              </a:rPr>
              <a:t>Results:</a:t>
            </a:r>
          </a:p>
          <a:p>
            <a:pPr marL="0" lvl="0" indent="0" rtl="0">
              <a:lnSpc>
                <a:spcPct val="115000"/>
              </a:lnSpc>
              <a:spcBef>
                <a:spcPts val="0"/>
              </a:spcBef>
              <a:spcAft>
                <a:spcPts val="0"/>
              </a:spcAft>
              <a:buClr>
                <a:schemeClr val="dk1"/>
              </a:buClr>
              <a:buSzPts val="1100"/>
              <a:buFont typeface="Arial"/>
              <a:buNone/>
            </a:pPr>
            <a:endParaRPr lang="en-GB" sz="1050" dirty="0">
              <a:latin typeface="Roboto"/>
              <a:ea typeface="Roboto"/>
              <a:cs typeface="Roboto"/>
              <a:sym typeface="Roboto"/>
            </a:endParaRPr>
          </a:p>
        </p:txBody>
      </p:sp>
      <p:pic>
        <p:nvPicPr>
          <p:cNvPr id="11" name="Picture 10">
            <a:extLst>
              <a:ext uri="{FF2B5EF4-FFF2-40B4-BE49-F238E27FC236}">
                <a16:creationId xmlns:a16="http://schemas.microsoft.com/office/drawing/2014/main" id="{B0568A5E-A99D-D283-71F5-76FCFBFA154A}"/>
              </a:ext>
            </a:extLst>
          </p:cNvPr>
          <p:cNvPicPr>
            <a:picLocks noChangeAspect="1"/>
          </p:cNvPicPr>
          <p:nvPr/>
        </p:nvPicPr>
        <p:blipFill>
          <a:blip r:embed="rId3"/>
          <a:stretch>
            <a:fillRect/>
          </a:stretch>
        </p:blipFill>
        <p:spPr>
          <a:xfrm>
            <a:off x="228515" y="850360"/>
            <a:ext cx="1966130" cy="3787468"/>
          </a:xfrm>
          <a:prstGeom prst="rect">
            <a:avLst/>
          </a:prstGeom>
          <a:ln>
            <a:solidFill>
              <a:schemeClr val="bg2"/>
            </a:solidFill>
          </a:ln>
        </p:spPr>
      </p:pic>
      <p:pic>
        <p:nvPicPr>
          <p:cNvPr id="13" name="Picture 12">
            <a:extLst>
              <a:ext uri="{FF2B5EF4-FFF2-40B4-BE49-F238E27FC236}">
                <a16:creationId xmlns:a16="http://schemas.microsoft.com/office/drawing/2014/main" id="{D49550C4-F16C-0265-B978-7F85521DE913}"/>
              </a:ext>
            </a:extLst>
          </p:cNvPr>
          <p:cNvPicPr>
            <a:picLocks noChangeAspect="1"/>
          </p:cNvPicPr>
          <p:nvPr/>
        </p:nvPicPr>
        <p:blipFill>
          <a:blip r:embed="rId4"/>
          <a:stretch>
            <a:fillRect/>
          </a:stretch>
        </p:blipFill>
        <p:spPr>
          <a:xfrm>
            <a:off x="2350108" y="850360"/>
            <a:ext cx="2301439" cy="2484335"/>
          </a:xfrm>
          <a:prstGeom prst="rect">
            <a:avLst/>
          </a:prstGeom>
          <a:ln>
            <a:solidFill>
              <a:schemeClr val="bg2"/>
            </a:solidFill>
          </a:ln>
        </p:spPr>
      </p:pic>
      <p:sp>
        <p:nvSpPr>
          <p:cNvPr id="14" name="TextBox 13">
            <a:extLst>
              <a:ext uri="{FF2B5EF4-FFF2-40B4-BE49-F238E27FC236}">
                <a16:creationId xmlns:a16="http://schemas.microsoft.com/office/drawing/2014/main" id="{1AE379EF-D088-A141-B3A8-9D99C4E59E01}"/>
              </a:ext>
            </a:extLst>
          </p:cNvPr>
          <p:cNvSpPr txBox="1"/>
          <p:nvPr/>
        </p:nvSpPr>
        <p:spPr>
          <a:xfrm>
            <a:off x="4686469" y="571565"/>
            <a:ext cx="4181701" cy="2939266"/>
          </a:xfrm>
          <a:prstGeom prst="rect">
            <a:avLst/>
          </a:prstGeom>
          <a:noFill/>
          <a:ln>
            <a:noFill/>
          </a:ln>
        </p:spPr>
        <p:txBody>
          <a:bodyPr wrap="square" rtlCol="0">
            <a:spAutoFit/>
          </a:bodyPr>
          <a:lstStyle/>
          <a:p>
            <a:pPr algn="just"/>
            <a:r>
              <a:rPr lang="en-GB" sz="1000" dirty="0">
                <a:latin typeface="Roboto" panose="02000000000000000000" pitchFamily="2" charset="0"/>
                <a:ea typeface="Roboto" panose="02000000000000000000" pitchFamily="2" charset="0"/>
                <a:cs typeface="Roboto" panose="02000000000000000000" pitchFamily="2" charset="0"/>
              </a:rPr>
              <a:t>From these results we can see that:</a:t>
            </a:r>
          </a:p>
          <a:p>
            <a:pPr algn="just"/>
            <a:endParaRPr lang="en-GB" sz="500" dirty="0">
              <a:latin typeface="Roboto" panose="02000000000000000000" pitchFamily="2" charset="0"/>
              <a:ea typeface="Roboto" panose="02000000000000000000" pitchFamily="2" charset="0"/>
              <a:cs typeface="Roboto" panose="02000000000000000000" pitchFamily="2" charset="0"/>
            </a:endParaRPr>
          </a:p>
          <a:p>
            <a:pPr algn="just"/>
            <a:r>
              <a:rPr lang="en-GB" sz="1000" dirty="0">
                <a:latin typeface="Roboto" panose="02000000000000000000" pitchFamily="2" charset="0"/>
                <a:ea typeface="Roboto" panose="02000000000000000000" pitchFamily="2" charset="0"/>
                <a:cs typeface="Roboto" panose="02000000000000000000" pitchFamily="2" charset="0"/>
              </a:rPr>
              <a:t>- </a:t>
            </a:r>
            <a:r>
              <a:rPr lang="en-GB" sz="1000" b="1" dirty="0">
                <a:latin typeface="Roboto" panose="02000000000000000000" pitchFamily="2" charset="0"/>
                <a:ea typeface="Roboto" panose="02000000000000000000" pitchFamily="2" charset="0"/>
                <a:cs typeface="Roboto" panose="02000000000000000000" pitchFamily="2" charset="0"/>
              </a:rPr>
              <a:t>Age has a positive correlation with BMI</a:t>
            </a:r>
            <a:r>
              <a:rPr lang="en-GB" sz="1000" dirty="0">
                <a:latin typeface="Roboto" panose="02000000000000000000" pitchFamily="2" charset="0"/>
                <a:ea typeface="Roboto" panose="02000000000000000000" pitchFamily="2" charset="0"/>
                <a:cs typeface="Roboto" panose="02000000000000000000" pitchFamily="2" charset="0"/>
              </a:rPr>
              <a:t>. A higher age will statistically mean a higher change of having a greater BMI. However, the difference between average ages is less than 10 from the lowest to the second highest suggesting that this is </a:t>
            </a:r>
            <a:r>
              <a:rPr lang="en-GB" sz="1000" b="1" dirty="0">
                <a:latin typeface="Roboto" panose="02000000000000000000" pitchFamily="2" charset="0"/>
                <a:ea typeface="Roboto" panose="02000000000000000000" pitchFamily="2" charset="0"/>
                <a:cs typeface="Roboto" panose="02000000000000000000" pitchFamily="2" charset="0"/>
              </a:rPr>
              <a:t>not a strong correlation</a:t>
            </a:r>
            <a:r>
              <a:rPr lang="en-GB" sz="1000" dirty="0">
                <a:latin typeface="Roboto" panose="02000000000000000000" pitchFamily="2" charset="0"/>
                <a:ea typeface="Roboto" panose="02000000000000000000" pitchFamily="2" charset="0"/>
                <a:cs typeface="Roboto" panose="02000000000000000000" pitchFamily="2" charset="0"/>
              </a:rPr>
              <a:t>.</a:t>
            </a:r>
          </a:p>
          <a:p>
            <a:pPr algn="just"/>
            <a:endParaRPr lang="en-GB" sz="500" dirty="0">
              <a:latin typeface="Roboto" panose="02000000000000000000" pitchFamily="2" charset="0"/>
              <a:ea typeface="Roboto" panose="02000000000000000000" pitchFamily="2" charset="0"/>
              <a:cs typeface="Roboto" panose="02000000000000000000" pitchFamily="2" charset="0"/>
            </a:endParaRPr>
          </a:p>
          <a:p>
            <a:pPr algn="just"/>
            <a:r>
              <a:rPr lang="en-GB" sz="1000" dirty="0">
                <a:latin typeface="Roboto" panose="02000000000000000000" pitchFamily="2" charset="0"/>
                <a:ea typeface="Roboto" panose="02000000000000000000" pitchFamily="2" charset="0"/>
                <a:cs typeface="Roboto" panose="02000000000000000000" pitchFamily="2" charset="0"/>
              </a:rPr>
              <a:t>- </a:t>
            </a:r>
            <a:r>
              <a:rPr lang="en-GB" sz="1000" b="1" dirty="0">
                <a:latin typeface="Roboto" panose="02000000000000000000" pitchFamily="2" charset="0"/>
                <a:ea typeface="Roboto" panose="02000000000000000000" pitchFamily="2" charset="0"/>
                <a:cs typeface="Roboto" panose="02000000000000000000" pitchFamily="2" charset="0"/>
              </a:rPr>
              <a:t>The number of children does not appear to have any correlation with BMI</a:t>
            </a:r>
            <a:r>
              <a:rPr lang="en-GB" sz="1000" dirty="0">
                <a:latin typeface="Roboto" panose="02000000000000000000" pitchFamily="2" charset="0"/>
                <a:ea typeface="Roboto" panose="02000000000000000000" pitchFamily="2" charset="0"/>
                <a:cs typeface="Roboto" panose="02000000000000000000" pitchFamily="2" charset="0"/>
              </a:rPr>
              <a:t>. The 45-49 BMI range does have a much higher average than the other ranges suggesting parents with multiple kids are more likely to be higher up the BMI scale. </a:t>
            </a:r>
          </a:p>
          <a:p>
            <a:pPr algn="just"/>
            <a:endParaRPr lang="en-GB" sz="500" dirty="0">
              <a:latin typeface="Roboto" panose="02000000000000000000" pitchFamily="2" charset="0"/>
              <a:ea typeface="Roboto" panose="02000000000000000000" pitchFamily="2" charset="0"/>
              <a:cs typeface="Roboto" panose="02000000000000000000" pitchFamily="2" charset="0"/>
            </a:endParaRPr>
          </a:p>
          <a:p>
            <a:pPr algn="just"/>
            <a:r>
              <a:rPr lang="en-GB" sz="1000" dirty="0">
                <a:latin typeface="Roboto" panose="02000000000000000000" pitchFamily="2" charset="0"/>
                <a:ea typeface="Roboto" panose="02000000000000000000" pitchFamily="2" charset="0"/>
                <a:cs typeface="Roboto" panose="02000000000000000000" pitchFamily="2" charset="0"/>
              </a:rPr>
              <a:t>- </a:t>
            </a:r>
            <a:r>
              <a:rPr lang="en-GB" sz="1000" b="1" dirty="0">
                <a:latin typeface="Roboto" panose="02000000000000000000" pitchFamily="2" charset="0"/>
                <a:ea typeface="Roboto" panose="02000000000000000000" pitchFamily="2" charset="0"/>
                <a:cs typeface="Roboto" panose="02000000000000000000" pitchFamily="2" charset="0"/>
              </a:rPr>
              <a:t>Smoking has no correlation with BMI</a:t>
            </a:r>
            <a:r>
              <a:rPr lang="en-GB" sz="1000" dirty="0">
                <a:latin typeface="Roboto" panose="02000000000000000000" pitchFamily="2" charset="0"/>
                <a:ea typeface="Roboto" panose="02000000000000000000" pitchFamily="2" charset="0"/>
                <a:cs typeface="Roboto" panose="02000000000000000000" pitchFamily="2" charset="0"/>
              </a:rPr>
              <a:t>, it has consistent percentage across all BMI ranges. The only exception being the 50-54 range which can be discounted as it only has three people in it, so skewing the %.</a:t>
            </a:r>
          </a:p>
          <a:p>
            <a:pPr algn="just"/>
            <a:endParaRPr lang="en-GB" sz="500" dirty="0">
              <a:latin typeface="Roboto" panose="02000000000000000000" pitchFamily="2" charset="0"/>
              <a:ea typeface="Roboto" panose="02000000000000000000" pitchFamily="2" charset="0"/>
              <a:cs typeface="Roboto" panose="02000000000000000000" pitchFamily="2" charset="0"/>
            </a:endParaRPr>
          </a:p>
          <a:p>
            <a:pPr algn="just"/>
            <a:r>
              <a:rPr lang="en-GB" sz="1000" dirty="0">
                <a:latin typeface="Roboto" panose="02000000000000000000" pitchFamily="2" charset="0"/>
                <a:ea typeface="Roboto" panose="02000000000000000000" pitchFamily="2" charset="0"/>
                <a:cs typeface="Roboto" panose="02000000000000000000" pitchFamily="2" charset="0"/>
              </a:rPr>
              <a:t> - The </a:t>
            </a:r>
            <a:r>
              <a:rPr lang="en-GB" sz="1000" b="1" dirty="0">
                <a:latin typeface="Roboto" panose="02000000000000000000" pitchFamily="2" charset="0"/>
                <a:ea typeface="Roboto" panose="02000000000000000000" pitchFamily="2" charset="0"/>
                <a:cs typeface="Roboto" panose="02000000000000000000" pitchFamily="2" charset="0"/>
              </a:rPr>
              <a:t>male to female ratio has slight correlations with BMI </a:t>
            </a:r>
            <a:r>
              <a:rPr lang="en-GB" sz="1000" dirty="0">
                <a:latin typeface="Roboto" panose="02000000000000000000" pitchFamily="2" charset="0"/>
                <a:ea typeface="Roboto" panose="02000000000000000000" pitchFamily="2" charset="0"/>
                <a:cs typeface="Roboto" panose="02000000000000000000" pitchFamily="2" charset="0"/>
              </a:rPr>
              <a:t>but is relatively consistent through the BMI ranges with </a:t>
            </a:r>
            <a:r>
              <a:rPr lang="en-GB" sz="1000" b="1" dirty="0">
                <a:latin typeface="Roboto" panose="02000000000000000000" pitchFamily="2" charset="0"/>
                <a:ea typeface="Roboto" panose="02000000000000000000" pitchFamily="2" charset="0"/>
                <a:cs typeface="Roboto" panose="02000000000000000000" pitchFamily="2" charset="0"/>
              </a:rPr>
              <a:t>females being more prominent in the lower ranges</a:t>
            </a:r>
            <a:r>
              <a:rPr lang="en-GB" sz="1000" dirty="0">
                <a:latin typeface="Roboto" panose="02000000000000000000" pitchFamily="2" charset="0"/>
                <a:ea typeface="Roboto" panose="02000000000000000000" pitchFamily="2" charset="0"/>
                <a:cs typeface="Roboto" panose="02000000000000000000" pitchFamily="2" charset="0"/>
              </a:rPr>
              <a:t> and </a:t>
            </a:r>
            <a:r>
              <a:rPr lang="en-GB" sz="1000" b="1" dirty="0">
                <a:latin typeface="Roboto" panose="02000000000000000000" pitchFamily="2" charset="0"/>
                <a:ea typeface="Roboto" panose="02000000000000000000" pitchFamily="2" charset="0"/>
                <a:cs typeface="Roboto" panose="02000000000000000000" pitchFamily="2" charset="0"/>
              </a:rPr>
              <a:t>males more prominent in the upper ranges</a:t>
            </a:r>
            <a:r>
              <a:rPr lang="en-GB" sz="1000" dirty="0">
                <a:latin typeface="Roboto" panose="02000000000000000000" pitchFamily="2" charset="0"/>
                <a:ea typeface="Roboto" panose="02000000000000000000" pitchFamily="2" charset="0"/>
                <a:cs typeface="Roboto" panose="02000000000000000000" pitchFamily="2" charset="0"/>
              </a:rPr>
              <a:t>. </a:t>
            </a:r>
          </a:p>
        </p:txBody>
      </p:sp>
      <p:sp>
        <p:nvSpPr>
          <p:cNvPr id="15" name="TextBox 14">
            <a:extLst>
              <a:ext uri="{FF2B5EF4-FFF2-40B4-BE49-F238E27FC236}">
                <a16:creationId xmlns:a16="http://schemas.microsoft.com/office/drawing/2014/main" id="{F979186D-FDA2-D9B4-420C-AE91A469A4B5}"/>
              </a:ext>
            </a:extLst>
          </p:cNvPr>
          <p:cNvSpPr txBox="1"/>
          <p:nvPr/>
        </p:nvSpPr>
        <p:spPr>
          <a:xfrm>
            <a:off x="2266288" y="3400588"/>
            <a:ext cx="6601882" cy="1785104"/>
          </a:xfrm>
          <a:prstGeom prst="rect">
            <a:avLst/>
          </a:prstGeom>
          <a:noFill/>
        </p:spPr>
        <p:txBody>
          <a:bodyPr wrap="square" rtlCol="0">
            <a:spAutoFit/>
          </a:bodyPr>
          <a:lstStyle/>
          <a:p>
            <a:pPr algn="just"/>
            <a:r>
              <a:rPr lang="en-GB" sz="1000" dirty="0">
                <a:latin typeface="Roboto" panose="02000000000000000000" pitchFamily="2" charset="0"/>
                <a:ea typeface="Roboto" panose="02000000000000000000" pitchFamily="2" charset="0"/>
                <a:cs typeface="Roboto" panose="02000000000000000000" pitchFamily="2" charset="0"/>
              </a:rPr>
              <a:t>-  </a:t>
            </a:r>
            <a:r>
              <a:rPr lang="en-GB" sz="1000" b="1" dirty="0">
                <a:latin typeface="Roboto" panose="02000000000000000000" pitchFamily="2" charset="0"/>
                <a:ea typeface="Roboto" panose="02000000000000000000" pitchFamily="2" charset="0"/>
                <a:cs typeface="Roboto" panose="02000000000000000000" pitchFamily="2" charset="0"/>
              </a:rPr>
              <a:t>Regional split shows some strong correlations with BMI</a:t>
            </a:r>
            <a:r>
              <a:rPr lang="en-GB" sz="1000" dirty="0">
                <a:latin typeface="Roboto" panose="02000000000000000000" pitchFamily="2" charset="0"/>
                <a:ea typeface="Roboto" panose="02000000000000000000" pitchFamily="2" charset="0"/>
                <a:cs typeface="Roboto" panose="02000000000000000000" pitchFamily="2" charset="0"/>
              </a:rPr>
              <a:t>. </a:t>
            </a:r>
            <a:r>
              <a:rPr lang="en-GB" sz="1000" b="1" dirty="0">
                <a:latin typeface="Roboto" panose="02000000000000000000" pitchFamily="2" charset="0"/>
                <a:ea typeface="Roboto" panose="02000000000000000000" pitchFamily="2" charset="0"/>
                <a:cs typeface="Roboto" panose="02000000000000000000" pitchFamily="2" charset="0"/>
              </a:rPr>
              <a:t>SE</a:t>
            </a:r>
            <a:r>
              <a:rPr lang="en-GB" sz="1000" dirty="0">
                <a:latin typeface="Roboto" panose="02000000000000000000" pitchFamily="2" charset="0"/>
                <a:ea typeface="Roboto" panose="02000000000000000000" pitchFamily="2" charset="0"/>
                <a:cs typeface="Roboto" panose="02000000000000000000" pitchFamily="2" charset="0"/>
              </a:rPr>
              <a:t> has a </a:t>
            </a:r>
            <a:r>
              <a:rPr lang="en-GB" sz="1000" b="1" dirty="0">
                <a:latin typeface="Roboto" panose="02000000000000000000" pitchFamily="2" charset="0"/>
                <a:ea typeface="Roboto" panose="02000000000000000000" pitchFamily="2" charset="0"/>
                <a:cs typeface="Roboto" panose="02000000000000000000" pitchFamily="2" charset="0"/>
              </a:rPr>
              <a:t>strong positive correlation </a:t>
            </a:r>
            <a:r>
              <a:rPr lang="en-GB" sz="1000" dirty="0">
                <a:latin typeface="Roboto" panose="02000000000000000000" pitchFamily="2" charset="0"/>
                <a:ea typeface="Roboto" panose="02000000000000000000" pitchFamily="2" charset="0"/>
                <a:cs typeface="Roboto" panose="02000000000000000000" pitchFamily="2" charset="0"/>
              </a:rPr>
              <a:t>with its proportion rising greatly as BMI range goes up. </a:t>
            </a:r>
            <a:r>
              <a:rPr lang="en-GB" sz="1000" b="1" dirty="0">
                <a:latin typeface="Roboto" panose="02000000000000000000" pitchFamily="2" charset="0"/>
                <a:ea typeface="Roboto" panose="02000000000000000000" pitchFamily="2" charset="0"/>
                <a:cs typeface="Roboto" panose="02000000000000000000" pitchFamily="2" charset="0"/>
              </a:rPr>
              <a:t>NW and NE have negative correlations</a:t>
            </a:r>
            <a:r>
              <a:rPr lang="en-GB" sz="1000" dirty="0">
                <a:latin typeface="Roboto" panose="02000000000000000000" pitchFamily="2" charset="0"/>
                <a:ea typeface="Roboto" panose="02000000000000000000" pitchFamily="2" charset="0"/>
                <a:cs typeface="Roboto" panose="02000000000000000000" pitchFamily="2" charset="0"/>
              </a:rPr>
              <a:t>, weaker than SE but inverse; the proportion of people in these regions decreases as BMI increases. </a:t>
            </a:r>
            <a:r>
              <a:rPr lang="en-GB" sz="1000" b="1" dirty="0">
                <a:latin typeface="Roboto" panose="02000000000000000000" pitchFamily="2" charset="0"/>
                <a:ea typeface="Roboto" panose="02000000000000000000" pitchFamily="2" charset="0"/>
                <a:cs typeface="Roboto" panose="02000000000000000000" pitchFamily="2" charset="0"/>
              </a:rPr>
              <a:t>SW is the only exception </a:t>
            </a:r>
            <a:r>
              <a:rPr lang="en-GB" sz="1000" dirty="0">
                <a:latin typeface="Roboto" panose="02000000000000000000" pitchFamily="2" charset="0"/>
                <a:ea typeface="Roboto" panose="02000000000000000000" pitchFamily="2" charset="0"/>
                <a:cs typeface="Roboto" panose="02000000000000000000" pitchFamily="2" charset="0"/>
              </a:rPr>
              <a:t>with little correlation, its proportion staying consistent around 0.20 through all BMI ranges. </a:t>
            </a:r>
          </a:p>
          <a:p>
            <a:pPr algn="just"/>
            <a:r>
              <a:rPr lang="en-GB" sz="1000" dirty="0">
                <a:latin typeface="Roboto" panose="02000000000000000000" pitchFamily="2" charset="0"/>
                <a:ea typeface="Roboto" panose="02000000000000000000" pitchFamily="2" charset="0"/>
                <a:cs typeface="Roboto" panose="02000000000000000000" pitchFamily="2" charset="0"/>
              </a:rPr>
              <a:t>This </a:t>
            </a:r>
            <a:r>
              <a:rPr lang="en-GB" sz="1000" b="1" dirty="0">
                <a:latin typeface="Roboto" panose="02000000000000000000" pitchFamily="2" charset="0"/>
                <a:ea typeface="Roboto" panose="02000000000000000000" pitchFamily="2" charset="0"/>
                <a:cs typeface="Roboto" panose="02000000000000000000" pitchFamily="2" charset="0"/>
              </a:rPr>
              <a:t>suggests</a:t>
            </a:r>
            <a:r>
              <a:rPr lang="en-GB" sz="1000" dirty="0">
                <a:latin typeface="Roboto" panose="02000000000000000000" pitchFamily="2" charset="0"/>
                <a:ea typeface="Roboto" panose="02000000000000000000" pitchFamily="2" charset="0"/>
                <a:cs typeface="Roboto" panose="02000000000000000000" pitchFamily="2" charset="0"/>
              </a:rPr>
              <a:t> that </a:t>
            </a:r>
            <a:r>
              <a:rPr lang="en-GB" sz="1000" b="1" dirty="0">
                <a:latin typeface="Roboto" panose="02000000000000000000" pitchFamily="2" charset="0"/>
                <a:ea typeface="Roboto" panose="02000000000000000000" pitchFamily="2" charset="0"/>
                <a:cs typeface="Roboto" panose="02000000000000000000" pitchFamily="2" charset="0"/>
              </a:rPr>
              <a:t>region is playing a large part in BMI values </a:t>
            </a:r>
            <a:r>
              <a:rPr lang="en-GB" sz="1000" dirty="0">
                <a:latin typeface="Roboto" panose="02000000000000000000" pitchFamily="2" charset="0"/>
                <a:ea typeface="Roboto" panose="02000000000000000000" pitchFamily="2" charset="0"/>
                <a:cs typeface="Roboto" panose="02000000000000000000" pitchFamily="2" charset="0"/>
              </a:rPr>
              <a:t>with the NW and NE having lower BMI values, suggesting better eating/exercise habits and high BMI values for the SE suggesting people are generally unhealthier in this region. </a:t>
            </a:r>
          </a:p>
          <a:p>
            <a:pPr algn="just"/>
            <a:r>
              <a:rPr lang="en-GB" sz="1000" dirty="0">
                <a:latin typeface="Roboto" panose="02000000000000000000" pitchFamily="2" charset="0"/>
                <a:ea typeface="Roboto" panose="02000000000000000000" pitchFamily="2" charset="0"/>
                <a:cs typeface="Roboto" panose="02000000000000000000" pitchFamily="2" charset="0"/>
              </a:rPr>
              <a:t>Further research and additional studies into daily exercise and dietary habits of people in this region should be explored. </a:t>
            </a:r>
          </a:p>
          <a:p>
            <a:pPr algn="just"/>
            <a:endParaRPr lang="en-GB" sz="1000" dirty="0">
              <a:latin typeface="Roboto" panose="02000000000000000000" pitchFamily="2" charset="0"/>
              <a:ea typeface="Roboto" panose="02000000000000000000" pitchFamily="2" charset="0"/>
              <a:cs typeface="Roboto" panose="02000000000000000000" pitchFamily="2" charset="0"/>
            </a:endParaRPr>
          </a:p>
          <a:p>
            <a:pPr algn="just"/>
            <a:r>
              <a:rPr lang="en-GB" sz="1000" dirty="0"/>
              <a:t>  </a:t>
            </a:r>
          </a:p>
        </p:txBody>
      </p:sp>
    </p:spTree>
    <p:extLst>
      <p:ext uri="{BB962C8B-B14F-4D97-AF65-F5344CB8AC3E}">
        <p14:creationId xmlns:p14="http://schemas.microsoft.com/office/powerpoint/2010/main" val="2265467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77974" y="70556"/>
            <a:ext cx="8711299" cy="589118"/>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GB" sz="2400" b="1" dirty="0">
                <a:solidFill>
                  <a:srgbClr val="295269"/>
                </a:solidFill>
                <a:latin typeface="Roboto"/>
                <a:ea typeface="Roboto"/>
                <a:cs typeface="Roboto"/>
                <a:sym typeface="Roboto"/>
              </a:rPr>
              <a:t>Scope of Analysis – The </a:t>
            </a:r>
            <a:r>
              <a:rPr lang="en-GB" sz="2400" b="1" dirty="0" err="1">
                <a:solidFill>
                  <a:srgbClr val="295269"/>
                </a:solidFill>
                <a:latin typeface="Roboto"/>
                <a:ea typeface="Roboto"/>
                <a:cs typeface="Roboto"/>
                <a:sym typeface="Roboto"/>
              </a:rPr>
              <a:t>Infulence</a:t>
            </a:r>
            <a:r>
              <a:rPr lang="en-GB" sz="2400" b="1" dirty="0">
                <a:solidFill>
                  <a:srgbClr val="295269"/>
                </a:solidFill>
                <a:latin typeface="Roboto"/>
                <a:ea typeface="Roboto"/>
                <a:cs typeface="Roboto"/>
                <a:sym typeface="Roboto"/>
              </a:rPr>
              <a:t> of BMI on Insurance Cost.</a:t>
            </a:r>
          </a:p>
        </p:txBody>
      </p:sp>
      <p:sp>
        <p:nvSpPr>
          <p:cNvPr id="2" name="TextBox 1">
            <a:extLst>
              <a:ext uri="{FF2B5EF4-FFF2-40B4-BE49-F238E27FC236}">
                <a16:creationId xmlns:a16="http://schemas.microsoft.com/office/drawing/2014/main" id="{81E2B57E-D08D-01B5-AD46-772CAF1D614D}"/>
              </a:ext>
            </a:extLst>
          </p:cNvPr>
          <p:cNvSpPr txBox="1"/>
          <p:nvPr/>
        </p:nvSpPr>
        <p:spPr>
          <a:xfrm>
            <a:off x="279345" y="659674"/>
            <a:ext cx="8340634" cy="4339650"/>
          </a:xfrm>
          <a:prstGeom prst="rect">
            <a:avLst/>
          </a:prstGeom>
          <a:noFill/>
        </p:spPr>
        <p:txBody>
          <a:bodyPr wrap="square" rtlCol="0">
            <a:spAutoFit/>
          </a:bodyPr>
          <a:lstStyle/>
          <a:p>
            <a:r>
              <a:rPr lang="en-GB" sz="1200" dirty="0"/>
              <a:t>We will be analysing a large .csv dataset of people’s medical insurance data. </a:t>
            </a:r>
          </a:p>
          <a:p>
            <a:r>
              <a:rPr lang="en-GB" sz="1200" dirty="0"/>
              <a:t>In the medical insurance dataset, each row is representative of one person. </a:t>
            </a:r>
          </a:p>
          <a:p>
            <a:endParaRPr lang="en-GB" sz="1200" dirty="0"/>
          </a:p>
          <a:p>
            <a:r>
              <a:rPr lang="en-GB" sz="1200" dirty="0"/>
              <a:t>Each person has the following information stored about them:</a:t>
            </a:r>
          </a:p>
          <a:p>
            <a:pPr marL="285750" indent="-285750">
              <a:buFont typeface="Arial" panose="020B0604020202020204" pitchFamily="34" charset="0"/>
              <a:buChar char="•"/>
            </a:pPr>
            <a:r>
              <a:rPr lang="en-GB" sz="1200" b="0" i="0" u="none" strike="noStrike" dirty="0">
                <a:solidFill>
                  <a:srgbClr val="000000"/>
                </a:solidFill>
                <a:effectLst/>
                <a:latin typeface="+mn-lt"/>
              </a:rPr>
              <a:t>age</a:t>
            </a:r>
            <a:r>
              <a:rPr lang="en-GB" sz="1200" dirty="0">
                <a:latin typeface="+mn-lt"/>
              </a:rPr>
              <a:t> 		(person’s age)</a:t>
            </a:r>
          </a:p>
          <a:p>
            <a:pPr marL="285750" indent="-285750">
              <a:buFont typeface="Arial" panose="020B0604020202020204" pitchFamily="34" charset="0"/>
              <a:buChar char="•"/>
            </a:pPr>
            <a:r>
              <a:rPr lang="en-GB" sz="1200" b="0" i="0" u="none" strike="noStrike" dirty="0">
                <a:solidFill>
                  <a:srgbClr val="000000"/>
                </a:solidFill>
                <a:effectLst/>
                <a:latin typeface="+mn-lt"/>
              </a:rPr>
              <a:t>sex</a:t>
            </a:r>
            <a:r>
              <a:rPr lang="en-GB" sz="1200" dirty="0">
                <a:latin typeface="+mn-lt"/>
              </a:rPr>
              <a:t> 		(male or female)</a:t>
            </a:r>
          </a:p>
          <a:p>
            <a:pPr marL="285750" indent="-285750">
              <a:buFont typeface="Arial" panose="020B0604020202020204" pitchFamily="34" charset="0"/>
              <a:buChar char="•"/>
            </a:pPr>
            <a:r>
              <a:rPr lang="en-GB" sz="1200" b="0" i="0" u="none" strike="noStrike" dirty="0" err="1">
                <a:solidFill>
                  <a:srgbClr val="000000"/>
                </a:solidFill>
                <a:effectLst/>
                <a:latin typeface="+mn-lt"/>
              </a:rPr>
              <a:t>bmi</a:t>
            </a:r>
            <a:r>
              <a:rPr lang="en-GB" sz="1200" dirty="0">
                <a:latin typeface="+mn-lt"/>
              </a:rPr>
              <a:t> 		(body mass index)</a:t>
            </a:r>
          </a:p>
          <a:p>
            <a:pPr marL="285750" indent="-285750">
              <a:buFont typeface="Arial" panose="020B0604020202020204" pitchFamily="34" charset="0"/>
              <a:buChar char="•"/>
            </a:pPr>
            <a:r>
              <a:rPr lang="en-GB" sz="1200" b="0" i="0" u="none" strike="noStrike" dirty="0">
                <a:solidFill>
                  <a:srgbClr val="000000"/>
                </a:solidFill>
                <a:effectLst/>
                <a:latin typeface="+mn-lt"/>
              </a:rPr>
              <a:t>children</a:t>
            </a:r>
            <a:r>
              <a:rPr lang="en-GB" sz="1200" dirty="0">
                <a:latin typeface="+mn-lt"/>
              </a:rPr>
              <a:t> 		(number of children that person has)</a:t>
            </a:r>
          </a:p>
          <a:p>
            <a:pPr marL="285750" indent="-285750">
              <a:buFont typeface="Arial" panose="020B0604020202020204" pitchFamily="34" charset="0"/>
              <a:buChar char="•"/>
            </a:pPr>
            <a:r>
              <a:rPr lang="en-GB" sz="1200" b="0" i="0" u="none" strike="noStrike" dirty="0">
                <a:solidFill>
                  <a:srgbClr val="000000"/>
                </a:solidFill>
                <a:effectLst/>
                <a:latin typeface="+mn-lt"/>
              </a:rPr>
              <a:t>smoker</a:t>
            </a:r>
            <a:r>
              <a:rPr lang="en-GB" sz="1200" dirty="0">
                <a:latin typeface="+mn-lt"/>
              </a:rPr>
              <a:t> 		(smoker or non-smoker)</a:t>
            </a:r>
          </a:p>
          <a:p>
            <a:pPr marL="285750" indent="-285750">
              <a:buFont typeface="Arial" panose="020B0604020202020204" pitchFamily="34" charset="0"/>
              <a:buChar char="•"/>
            </a:pPr>
            <a:r>
              <a:rPr lang="en-GB" sz="1200" b="0" i="0" u="none" strike="noStrike" dirty="0">
                <a:solidFill>
                  <a:srgbClr val="000000"/>
                </a:solidFill>
                <a:effectLst/>
                <a:latin typeface="+mn-lt"/>
              </a:rPr>
              <a:t>region</a:t>
            </a:r>
            <a:r>
              <a:rPr lang="en-GB" sz="1200" dirty="0">
                <a:latin typeface="+mn-lt"/>
              </a:rPr>
              <a:t> 		(area they live – southeast/west, northeast/west)</a:t>
            </a:r>
          </a:p>
          <a:p>
            <a:pPr marL="285750" indent="-285750">
              <a:buFont typeface="Arial" panose="020B0604020202020204" pitchFamily="34" charset="0"/>
              <a:buChar char="•"/>
            </a:pPr>
            <a:r>
              <a:rPr lang="en-GB" sz="1200" b="0" i="0" u="none" strike="noStrike" dirty="0">
                <a:solidFill>
                  <a:srgbClr val="000000"/>
                </a:solidFill>
                <a:effectLst/>
                <a:latin typeface="+mn-lt"/>
              </a:rPr>
              <a:t>charges</a:t>
            </a:r>
            <a:r>
              <a:rPr lang="en-GB" sz="1200" dirty="0">
                <a:latin typeface="+mn-lt"/>
              </a:rPr>
              <a:t> 		(the insurance cost they are charged)</a:t>
            </a:r>
          </a:p>
          <a:p>
            <a:endParaRPr lang="en-GB" sz="1200" dirty="0">
              <a:latin typeface="+mn-lt"/>
            </a:endParaRPr>
          </a:p>
          <a:p>
            <a:r>
              <a:rPr lang="en-GB" sz="1200" dirty="0">
                <a:latin typeface="+mn-lt"/>
              </a:rPr>
              <a:t>BMI is known to be an inaccurate measure of health, but it is also easy to measure and assign to individual people. </a:t>
            </a:r>
            <a:r>
              <a:rPr lang="en-GB" sz="1200" b="1" dirty="0">
                <a:latin typeface="+mn-lt"/>
              </a:rPr>
              <a:t>This analysis will be looking at how BMI scores affect medical insurance costs.</a:t>
            </a:r>
          </a:p>
          <a:p>
            <a:endParaRPr lang="en-GB" sz="1200" dirty="0">
              <a:latin typeface="+mn-lt"/>
            </a:endParaRPr>
          </a:p>
          <a:p>
            <a:endParaRPr lang="en-GB" sz="1200" dirty="0">
              <a:latin typeface="+mn-lt"/>
            </a:endParaRPr>
          </a:p>
          <a:p>
            <a:r>
              <a:rPr lang="en-GB" sz="1200" u="sng" dirty="0">
                <a:latin typeface="+mn-lt"/>
              </a:rPr>
              <a:t>Assumptions about the data</a:t>
            </a:r>
          </a:p>
          <a:p>
            <a:pPr marL="400050" indent="-400050">
              <a:buFont typeface="+mj-lt"/>
              <a:buAutoNum type="romanLcPeriod"/>
            </a:pPr>
            <a:r>
              <a:rPr lang="en-GB" sz="1200" dirty="0">
                <a:latin typeface="+mn-lt"/>
              </a:rPr>
              <a:t>The data is clean and does not need further work to correct it. </a:t>
            </a:r>
          </a:p>
          <a:p>
            <a:pPr marL="400050" indent="-400050">
              <a:buFont typeface="+mj-lt"/>
              <a:buAutoNum type="romanLcPeriod"/>
            </a:pPr>
            <a:r>
              <a:rPr lang="en-GB" sz="1200" dirty="0">
                <a:latin typeface="+mn-lt"/>
              </a:rPr>
              <a:t>The data is representative of real medical insurance data but is itself fictional.</a:t>
            </a:r>
          </a:p>
          <a:p>
            <a:pPr marL="400050" indent="-400050">
              <a:buFont typeface="+mj-lt"/>
              <a:buAutoNum type="romanLcPeriod"/>
            </a:pPr>
            <a:r>
              <a:rPr lang="en-GB" sz="1200" dirty="0">
                <a:latin typeface="+mn-lt"/>
              </a:rPr>
              <a:t>All people in the dataset are customers of the same medical insurance company.</a:t>
            </a:r>
          </a:p>
          <a:p>
            <a:pPr marL="400050" indent="-400050">
              <a:buFont typeface="+mj-lt"/>
              <a:buAutoNum type="romanLcPeriod"/>
            </a:pPr>
            <a:r>
              <a:rPr lang="en-GB" sz="1200" dirty="0">
                <a:latin typeface="+mn-lt"/>
              </a:rPr>
              <a:t>All persons within the dataset have active medical insurance. </a:t>
            </a:r>
          </a:p>
          <a:p>
            <a:pPr marL="400050" indent="-400050">
              <a:buFont typeface="+mj-lt"/>
              <a:buAutoNum type="romanLcPeriod"/>
            </a:pPr>
            <a:r>
              <a:rPr lang="en-GB" sz="1200" dirty="0">
                <a:latin typeface="+mn-lt"/>
              </a:rPr>
              <a:t>The data is up to date and an accurate representation of each individual. </a:t>
            </a:r>
          </a:p>
          <a:p>
            <a:endParaRPr lang="en-GB" sz="1200" dirty="0">
              <a:latin typeface="+mn-lt"/>
            </a:endParaRPr>
          </a:p>
        </p:txBody>
      </p:sp>
    </p:spTree>
    <p:extLst>
      <p:ext uri="{BB962C8B-B14F-4D97-AF65-F5344CB8AC3E}">
        <p14:creationId xmlns:p14="http://schemas.microsoft.com/office/powerpoint/2010/main" val="1783831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56872" y="70557"/>
            <a:ext cx="8711299" cy="435115"/>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GB" sz="1800" b="1" dirty="0">
                <a:solidFill>
                  <a:srgbClr val="295269"/>
                </a:solidFill>
                <a:latin typeface="Roboto"/>
                <a:ea typeface="Roboto"/>
                <a:cs typeface="Roboto"/>
                <a:sym typeface="Roboto"/>
              </a:rPr>
              <a:t>Conclusions </a:t>
            </a:r>
            <a:endParaRPr sz="2000" b="1" dirty="0">
              <a:solidFill>
                <a:srgbClr val="295269"/>
              </a:solidFill>
              <a:latin typeface="Roboto"/>
              <a:ea typeface="Roboto"/>
              <a:cs typeface="Roboto"/>
              <a:sym typeface="Roboto"/>
            </a:endParaRPr>
          </a:p>
        </p:txBody>
      </p:sp>
      <p:sp>
        <p:nvSpPr>
          <p:cNvPr id="316" name="Shape 316"/>
          <p:cNvSpPr txBox="1"/>
          <p:nvPr/>
        </p:nvSpPr>
        <p:spPr>
          <a:xfrm>
            <a:off x="156871" y="424543"/>
            <a:ext cx="8876095" cy="471895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GB" sz="1000" dirty="0">
                <a:solidFill>
                  <a:srgbClr val="00B050"/>
                </a:solidFill>
                <a:latin typeface="Roboto"/>
                <a:ea typeface="Roboto"/>
                <a:cs typeface="Roboto"/>
                <a:sym typeface="Roboto"/>
              </a:rPr>
              <a:t>BMI Sections: Average Costs</a:t>
            </a:r>
            <a:r>
              <a:rPr lang="en-GB" sz="1000" dirty="0">
                <a:latin typeface="Roboto"/>
                <a:ea typeface="Roboto"/>
                <a:cs typeface="Roboto"/>
                <a:sym typeface="Roboto"/>
              </a:rPr>
              <a:t>	      </a:t>
            </a:r>
            <a:r>
              <a:rPr lang="en-GB" sz="1000" dirty="0">
                <a:solidFill>
                  <a:schemeClr val="accent1"/>
                </a:solidFill>
                <a:latin typeface="Roboto"/>
                <a:ea typeface="Roboto"/>
                <a:cs typeface="Roboto"/>
                <a:sym typeface="Roboto"/>
              </a:rPr>
              <a:t>BMI Sections: Average Ages               </a:t>
            </a:r>
            <a:r>
              <a:rPr lang="en-GB" sz="1000" dirty="0">
                <a:solidFill>
                  <a:srgbClr val="0070C0"/>
                </a:solidFill>
                <a:latin typeface="Roboto"/>
                <a:ea typeface="Roboto"/>
                <a:cs typeface="Roboto"/>
                <a:sym typeface="Roboto"/>
              </a:rPr>
              <a:t>Age Groups: Average BMIs    </a:t>
            </a:r>
            <a:r>
              <a:rPr lang="en-GB" sz="1000" dirty="0">
                <a:latin typeface="Roboto"/>
                <a:ea typeface="Roboto"/>
                <a:cs typeface="Roboto"/>
                <a:sym typeface="Roboto"/>
              </a:rPr>
              <a:t>                 </a:t>
            </a:r>
            <a:r>
              <a:rPr lang="en-GB" sz="1000" dirty="0">
                <a:solidFill>
                  <a:srgbClr val="7030A0"/>
                </a:solidFill>
                <a:latin typeface="Roboto"/>
                <a:ea typeface="Roboto"/>
                <a:cs typeface="Roboto"/>
                <a:sym typeface="Roboto"/>
              </a:rPr>
              <a:t>Age Groups: Average Costs</a:t>
            </a: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5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6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In this analysis we have looked at BMI in many different context, particularly from the grouping of other data and of other data in BMI groupings. Of these, the results most conducive for this BMI analysis have been those with data of age and cost. </a:t>
            </a:r>
          </a:p>
          <a:p>
            <a:pPr marL="0" lvl="0" indent="0" algn="just" rtl="0">
              <a:lnSpc>
                <a:spcPct val="115000"/>
              </a:lnSpc>
              <a:spcBef>
                <a:spcPts val="0"/>
              </a:spcBef>
              <a:spcAft>
                <a:spcPts val="0"/>
              </a:spcAft>
              <a:buClr>
                <a:schemeClr val="dk1"/>
              </a:buClr>
              <a:buSzPts val="1100"/>
              <a:buFont typeface="Arial"/>
              <a:buNone/>
            </a:pPr>
            <a:endParaRPr lang="en-GB" sz="3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The </a:t>
            </a:r>
            <a:r>
              <a:rPr lang="en-GB" sz="1000" dirty="0">
                <a:solidFill>
                  <a:srgbClr val="00B050"/>
                </a:solidFill>
                <a:latin typeface="Roboto"/>
                <a:ea typeface="Roboto"/>
                <a:cs typeface="Roboto"/>
                <a:sym typeface="Roboto"/>
              </a:rPr>
              <a:t>average cost of BMI sections</a:t>
            </a:r>
            <a:r>
              <a:rPr lang="en-GB" sz="1000" dirty="0">
                <a:latin typeface="Roboto"/>
                <a:ea typeface="Roboto"/>
                <a:cs typeface="Roboto"/>
                <a:sym typeface="Roboto"/>
              </a:rPr>
              <a:t> suggests a clear relationship between cost and BMI, as does the </a:t>
            </a:r>
            <a:r>
              <a:rPr lang="en-GB" sz="1000" dirty="0">
                <a:solidFill>
                  <a:srgbClr val="0070C0"/>
                </a:solidFill>
                <a:latin typeface="Roboto"/>
                <a:ea typeface="Roboto"/>
                <a:cs typeface="Roboto"/>
                <a:sym typeface="Roboto"/>
              </a:rPr>
              <a:t>average BMIs of age groups</a:t>
            </a:r>
            <a:r>
              <a:rPr lang="en-GB" sz="1000" dirty="0">
                <a:latin typeface="Roboto"/>
                <a:ea typeface="Roboto"/>
                <a:cs typeface="Roboto"/>
                <a:sym typeface="Roboto"/>
              </a:rPr>
              <a:t>. Both of these positive correlations suggesting as age rises, BMI rises and cost rises. The average cost for BMI sections particularly showcases the difference between BMI categories with sharp increases at BMI values of 30 (categorised as obese) and &gt;35 (categorised as extremely obese) with costs levelling out at BMIs above 35 promoting the idea that people with BMIs above 35 have been categorise together during costing. </a:t>
            </a:r>
          </a:p>
          <a:p>
            <a:pPr marL="0" lvl="0" indent="0" algn="just" rtl="0">
              <a:lnSpc>
                <a:spcPct val="115000"/>
              </a:lnSpc>
              <a:spcBef>
                <a:spcPts val="0"/>
              </a:spcBef>
              <a:spcAft>
                <a:spcPts val="0"/>
              </a:spcAft>
              <a:buClr>
                <a:schemeClr val="dk1"/>
              </a:buClr>
              <a:buSzPts val="1100"/>
              <a:buFont typeface="Arial"/>
              <a:buNone/>
            </a:pPr>
            <a:endParaRPr lang="en-GB" sz="4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Conversely, when looking at the </a:t>
            </a:r>
            <a:r>
              <a:rPr lang="en-GB" sz="1000" dirty="0">
                <a:solidFill>
                  <a:srgbClr val="7030A0"/>
                </a:solidFill>
                <a:latin typeface="Roboto"/>
                <a:ea typeface="Roboto"/>
                <a:cs typeface="Roboto"/>
                <a:sym typeface="Roboto"/>
              </a:rPr>
              <a:t>average costs of age groups </a:t>
            </a:r>
            <a:r>
              <a:rPr lang="en-GB" sz="1000" dirty="0">
                <a:solidFill>
                  <a:schemeClr val="tx1"/>
                </a:solidFill>
                <a:latin typeface="Roboto"/>
                <a:ea typeface="Roboto"/>
                <a:cs typeface="Roboto"/>
                <a:sym typeface="Roboto"/>
              </a:rPr>
              <a:t>and the </a:t>
            </a:r>
            <a:r>
              <a:rPr lang="en-GB" sz="1000" dirty="0">
                <a:solidFill>
                  <a:schemeClr val="accent1"/>
                </a:solidFill>
                <a:latin typeface="Roboto"/>
                <a:ea typeface="Roboto"/>
                <a:cs typeface="Roboto"/>
                <a:sym typeface="Roboto"/>
              </a:rPr>
              <a:t>average ages in BMI sections </a:t>
            </a:r>
            <a:r>
              <a:rPr lang="en-GB" sz="1000" dirty="0">
                <a:solidFill>
                  <a:schemeClr val="tx1"/>
                </a:solidFill>
                <a:latin typeface="Roboto"/>
                <a:ea typeface="Roboto"/>
                <a:cs typeface="Roboto"/>
                <a:sym typeface="Roboto"/>
              </a:rPr>
              <a:t>we see a very different picture; costs has a very strong, positive relationship with age and looking at the average ages in each BMI section we can see a positive relationship between age and BMI, though only a few years between each section this would account for a large increases in cost between each BMI section. This even accounts for the levelling out of costs above 35 BMI value. Comparing the BMI sections above 35 (</a:t>
            </a:r>
            <a:r>
              <a:rPr lang="en-GB" sz="1000" u="sng" dirty="0">
                <a:solidFill>
                  <a:schemeClr val="tx1"/>
                </a:solidFill>
                <a:latin typeface="Roboto"/>
                <a:ea typeface="Roboto"/>
                <a:cs typeface="Roboto"/>
                <a:sym typeface="Roboto"/>
              </a:rPr>
              <a:t>underlined above</a:t>
            </a:r>
            <a:r>
              <a:rPr lang="en-GB" sz="1000" dirty="0">
                <a:solidFill>
                  <a:schemeClr val="tx1"/>
                </a:solidFill>
                <a:latin typeface="Roboto"/>
                <a:ea typeface="Roboto"/>
                <a:cs typeface="Roboto"/>
                <a:sym typeface="Roboto"/>
              </a:rPr>
              <a:t>), we can see that the ages dip and rise as the costs dip and rise! </a:t>
            </a:r>
          </a:p>
          <a:p>
            <a:pPr marL="0" lvl="0" indent="0" algn="just" rtl="0">
              <a:lnSpc>
                <a:spcPct val="115000"/>
              </a:lnSpc>
              <a:spcBef>
                <a:spcPts val="0"/>
              </a:spcBef>
              <a:spcAft>
                <a:spcPts val="0"/>
              </a:spcAft>
              <a:buClr>
                <a:schemeClr val="dk1"/>
              </a:buClr>
              <a:buSzPts val="1100"/>
              <a:buFont typeface="Arial"/>
              <a:buNone/>
            </a:pPr>
            <a:r>
              <a:rPr lang="en-GB" sz="1000" dirty="0">
                <a:solidFill>
                  <a:schemeClr val="tx1"/>
                </a:solidFill>
                <a:latin typeface="Roboto"/>
                <a:ea typeface="Roboto"/>
                <a:cs typeface="Roboto"/>
                <a:sym typeface="Roboto"/>
              </a:rPr>
              <a:t>However, the 50_54 range is still much higher than expected given the much lower age. On inspection of the three people in this BMI section we can see that they are all; male, aged 18-23, 0 or 1 child, in the southeast region, but the charges are very different with two people having an average charge of ~$2,000 and the other man having a charge of ~$44,500! That is a huge difference and accounts for the average cost being larger than expected given the average age of the group. </a:t>
            </a:r>
          </a:p>
          <a:p>
            <a:pPr marL="0" lvl="0" indent="0" algn="just" rtl="0">
              <a:lnSpc>
                <a:spcPct val="115000"/>
              </a:lnSpc>
              <a:spcBef>
                <a:spcPts val="0"/>
              </a:spcBef>
              <a:spcAft>
                <a:spcPts val="0"/>
              </a:spcAft>
              <a:buClr>
                <a:schemeClr val="dk1"/>
              </a:buClr>
              <a:buSzPts val="1100"/>
              <a:buFont typeface="Arial"/>
              <a:buNone/>
            </a:pPr>
            <a:endParaRPr lang="en-GB" sz="500" dirty="0">
              <a:solidFill>
                <a:srgbClr val="7030A0"/>
              </a:solidFill>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r>
              <a:rPr lang="en-GB" sz="1000" dirty="0">
                <a:solidFill>
                  <a:schemeClr val="tx1"/>
                </a:solidFill>
                <a:latin typeface="Roboto"/>
                <a:ea typeface="Roboto"/>
                <a:cs typeface="Roboto"/>
                <a:sym typeface="Roboto"/>
              </a:rPr>
              <a:t>Both this and inspection of the full list of results from question 7 (pairing people with similar information but different BMIs) </a:t>
            </a:r>
            <a:r>
              <a:rPr lang="en-GB" sz="1000" b="1" dirty="0">
                <a:solidFill>
                  <a:schemeClr val="tx1"/>
                </a:solidFill>
                <a:latin typeface="Roboto"/>
                <a:ea typeface="Roboto"/>
                <a:cs typeface="Roboto"/>
                <a:sym typeface="Roboto"/>
              </a:rPr>
              <a:t>suggests that there is no true link between BMI and insurance costs</a:t>
            </a:r>
            <a:r>
              <a:rPr lang="en-GB" sz="1000" dirty="0">
                <a:solidFill>
                  <a:schemeClr val="tx1"/>
                </a:solidFill>
                <a:latin typeface="Roboto"/>
                <a:ea typeface="Roboto"/>
                <a:cs typeface="Roboto"/>
                <a:sym typeface="Roboto"/>
              </a:rPr>
              <a:t>, and any link is overshadowed by other factors, most notably ‘age’. We can also assume that some of these large differences in costs between individuals with very similar information is down to additional factors/ information gathered during the process of producing an insurance cost or possibly even different insurance plans (depending on the individuals extent of medical requirements and history)</a:t>
            </a: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p:txBody>
      </p:sp>
      <p:pic>
        <p:nvPicPr>
          <p:cNvPr id="5" name="Picture 4">
            <a:extLst>
              <a:ext uri="{FF2B5EF4-FFF2-40B4-BE49-F238E27FC236}">
                <a16:creationId xmlns:a16="http://schemas.microsoft.com/office/drawing/2014/main" id="{BC6BA4B3-12AE-C085-94B3-750BDA372440}"/>
              </a:ext>
            </a:extLst>
          </p:cNvPr>
          <p:cNvPicPr>
            <a:picLocks noChangeAspect="1"/>
          </p:cNvPicPr>
          <p:nvPr/>
        </p:nvPicPr>
        <p:blipFill rotWithShape="1">
          <a:blip r:embed="rId3"/>
          <a:srcRect l="6077" t="7304" r="15069" b="5747"/>
          <a:stretch/>
        </p:blipFill>
        <p:spPr>
          <a:xfrm>
            <a:off x="449392" y="670019"/>
            <a:ext cx="1157339" cy="1098711"/>
          </a:xfrm>
          <a:prstGeom prst="rect">
            <a:avLst/>
          </a:prstGeom>
        </p:spPr>
      </p:pic>
      <p:pic>
        <p:nvPicPr>
          <p:cNvPr id="2" name="Picture 1">
            <a:extLst>
              <a:ext uri="{FF2B5EF4-FFF2-40B4-BE49-F238E27FC236}">
                <a16:creationId xmlns:a16="http://schemas.microsoft.com/office/drawing/2014/main" id="{C34A2269-0F50-A232-4421-C30F5B09D54C}"/>
              </a:ext>
            </a:extLst>
          </p:cNvPr>
          <p:cNvPicPr>
            <a:picLocks noChangeAspect="1"/>
          </p:cNvPicPr>
          <p:nvPr/>
        </p:nvPicPr>
        <p:blipFill rotWithShape="1">
          <a:blip r:embed="rId4"/>
          <a:srcRect l="1395" t="48363" r="40136" b="3470"/>
          <a:stretch/>
        </p:blipFill>
        <p:spPr>
          <a:xfrm>
            <a:off x="4242323" y="701930"/>
            <a:ext cx="1796143" cy="865095"/>
          </a:xfrm>
          <a:prstGeom prst="rect">
            <a:avLst/>
          </a:prstGeom>
        </p:spPr>
      </p:pic>
      <p:pic>
        <p:nvPicPr>
          <p:cNvPr id="8" name="Picture 7">
            <a:extLst>
              <a:ext uri="{FF2B5EF4-FFF2-40B4-BE49-F238E27FC236}">
                <a16:creationId xmlns:a16="http://schemas.microsoft.com/office/drawing/2014/main" id="{EB4F9CB3-E21B-8A3A-3042-49677B215365}"/>
              </a:ext>
            </a:extLst>
          </p:cNvPr>
          <p:cNvPicPr>
            <a:picLocks noChangeAspect="1"/>
          </p:cNvPicPr>
          <p:nvPr/>
        </p:nvPicPr>
        <p:blipFill>
          <a:blip r:embed="rId5"/>
          <a:stretch>
            <a:fillRect/>
          </a:stretch>
        </p:blipFill>
        <p:spPr>
          <a:xfrm>
            <a:off x="6381422" y="701931"/>
            <a:ext cx="2158694" cy="865095"/>
          </a:xfrm>
          <a:prstGeom prst="rect">
            <a:avLst/>
          </a:prstGeom>
        </p:spPr>
      </p:pic>
      <p:pic>
        <p:nvPicPr>
          <p:cNvPr id="9" name="Picture 8">
            <a:extLst>
              <a:ext uri="{FF2B5EF4-FFF2-40B4-BE49-F238E27FC236}">
                <a16:creationId xmlns:a16="http://schemas.microsoft.com/office/drawing/2014/main" id="{4CEDB31A-844C-FB2C-A15D-91B99A4F4D46}"/>
              </a:ext>
            </a:extLst>
          </p:cNvPr>
          <p:cNvPicPr>
            <a:picLocks noChangeAspect="1"/>
          </p:cNvPicPr>
          <p:nvPr/>
        </p:nvPicPr>
        <p:blipFill rotWithShape="1">
          <a:blip r:embed="rId6"/>
          <a:srcRect t="3875" r="56478" b="68598"/>
          <a:stretch/>
        </p:blipFill>
        <p:spPr>
          <a:xfrm>
            <a:off x="2552193" y="701932"/>
            <a:ext cx="875609" cy="1066798"/>
          </a:xfrm>
          <a:prstGeom prst="rect">
            <a:avLst/>
          </a:prstGeom>
          <a:ln>
            <a:solidFill>
              <a:schemeClr val="bg1"/>
            </a:solidFill>
          </a:ln>
        </p:spPr>
      </p:pic>
      <p:cxnSp>
        <p:nvCxnSpPr>
          <p:cNvPr id="18" name="Straight Connector 17">
            <a:extLst>
              <a:ext uri="{FF2B5EF4-FFF2-40B4-BE49-F238E27FC236}">
                <a16:creationId xmlns:a16="http://schemas.microsoft.com/office/drawing/2014/main" id="{CD14E027-AA17-0FCD-47A6-867923B41FB6}"/>
              </a:ext>
            </a:extLst>
          </p:cNvPr>
          <p:cNvCxnSpPr/>
          <p:nvPr/>
        </p:nvCxnSpPr>
        <p:spPr>
          <a:xfrm>
            <a:off x="907868" y="1358542"/>
            <a:ext cx="504000" cy="0"/>
          </a:xfrm>
          <a:prstGeom prst="line">
            <a:avLst/>
          </a:prstGeom>
          <a:ln w="15875">
            <a:solidFill>
              <a:schemeClr val="tx1"/>
            </a:solidFill>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0378FA01-1E96-669D-36A5-24DD9AAFBEB3}"/>
              </a:ext>
            </a:extLst>
          </p:cNvPr>
          <p:cNvCxnSpPr/>
          <p:nvPr/>
        </p:nvCxnSpPr>
        <p:spPr>
          <a:xfrm>
            <a:off x="901337" y="1480461"/>
            <a:ext cx="504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A0C7356-17CC-6E23-78B3-BF770ADF9C3C}"/>
              </a:ext>
            </a:extLst>
          </p:cNvPr>
          <p:cNvCxnSpPr/>
          <p:nvPr/>
        </p:nvCxnSpPr>
        <p:spPr>
          <a:xfrm>
            <a:off x="920930" y="1613267"/>
            <a:ext cx="504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4D22038-FF68-2836-45AF-646B653A4AC3}"/>
              </a:ext>
            </a:extLst>
          </p:cNvPr>
          <p:cNvCxnSpPr/>
          <p:nvPr/>
        </p:nvCxnSpPr>
        <p:spPr>
          <a:xfrm>
            <a:off x="920930" y="1743893"/>
            <a:ext cx="504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640036-DBED-34E2-B8CB-BF5AFCAADBB2}"/>
              </a:ext>
            </a:extLst>
          </p:cNvPr>
          <p:cNvCxnSpPr>
            <a:cxnSpLocks/>
          </p:cNvCxnSpPr>
          <p:nvPr/>
        </p:nvCxnSpPr>
        <p:spPr>
          <a:xfrm>
            <a:off x="3000103" y="1358542"/>
            <a:ext cx="304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3B2ADE9-77EA-EC18-2A69-1A2EB6CBCA2E}"/>
              </a:ext>
            </a:extLst>
          </p:cNvPr>
          <p:cNvCxnSpPr>
            <a:cxnSpLocks/>
          </p:cNvCxnSpPr>
          <p:nvPr/>
        </p:nvCxnSpPr>
        <p:spPr>
          <a:xfrm>
            <a:off x="2993572" y="1480461"/>
            <a:ext cx="3113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F4D339F-E990-2AB5-A35A-4D18D8DA1BEB}"/>
              </a:ext>
            </a:extLst>
          </p:cNvPr>
          <p:cNvCxnSpPr>
            <a:cxnSpLocks/>
          </p:cNvCxnSpPr>
          <p:nvPr/>
        </p:nvCxnSpPr>
        <p:spPr>
          <a:xfrm>
            <a:off x="3013165" y="1613267"/>
            <a:ext cx="3505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6A1CE9-2198-1CC0-0D87-A28E38D34DE4}"/>
              </a:ext>
            </a:extLst>
          </p:cNvPr>
          <p:cNvCxnSpPr>
            <a:cxnSpLocks/>
          </p:cNvCxnSpPr>
          <p:nvPr/>
        </p:nvCxnSpPr>
        <p:spPr>
          <a:xfrm>
            <a:off x="3013165" y="1743893"/>
            <a:ext cx="29173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05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77974" y="70556"/>
            <a:ext cx="8711299" cy="589118"/>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Project Index</a:t>
            </a:r>
            <a:endParaRPr sz="2400" b="1" dirty="0">
              <a:solidFill>
                <a:srgbClr val="295269"/>
              </a:solidFill>
              <a:latin typeface="Roboto"/>
              <a:ea typeface="Roboto"/>
              <a:cs typeface="Roboto"/>
              <a:sym typeface="Roboto"/>
            </a:endParaRPr>
          </a:p>
        </p:txBody>
      </p:sp>
      <p:sp>
        <p:nvSpPr>
          <p:cNvPr id="2" name="TextBox 1">
            <a:extLst>
              <a:ext uri="{FF2B5EF4-FFF2-40B4-BE49-F238E27FC236}">
                <a16:creationId xmlns:a16="http://schemas.microsoft.com/office/drawing/2014/main" id="{81E2B57E-D08D-01B5-AD46-772CAF1D614D}"/>
              </a:ext>
            </a:extLst>
          </p:cNvPr>
          <p:cNvSpPr txBox="1"/>
          <p:nvPr/>
        </p:nvSpPr>
        <p:spPr>
          <a:xfrm>
            <a:off x="279344" y="659674"/>
            <a:ext cx="8686681" cy="3524042"/>
          </a:xfrm>
          <a:prstGeom prst="rect">
            <a:avLst/>
          </a:prstGeom>
          <a:noFill/>
        </p:spPr>
        <p:txBody>
          <a:bodyPr wrap="square" rtlCol="0">
            <a:spAutoFit/>
          </a:bodyPr>
          <a:lstStyle/>
          <a:p>
            <a:pPr algn="just"/>
            <a:endParaRPr lang="en-GB" sz="700" dirty="0">
              <a:latin typeface="+mn-lt"/>
            </a:endParaRPr>
          </a:p>
          <a:p>
            <a:pPr algn="just"/>
            <a:r>
              <a:rPr lang="en-GB" sz="1200" dirty="0">
                <a:latin typeface="+mn-lt"/>
              </a:rPr>
              <a:t>SYNOPSIS and COMMENTARY ON DATASET</a:t>
            </a:r>
          </a:p>
          <a:p>
            <a:pPr marL="342900" indent="-342900" algn="just">
              <a:buFont typeface="+mj-lt"/>
              <a:buAutoNum type="arabicPeriod"/>
            </a:pPr>
            <a:r>
              <a:rPr lang="en-GB" sz="1200" dirty="0">
                <a:latin typeface="+mn-lt"/>
              </a:rPr>
              <a:t>Extract the data from the .csv file. What is the average BMI for this pool of people?</a:t>
            </a:r>
          </a:p>
          <a:p>
            <a:pPr marL="342900" indent="-342900" algn="just">
              <a:buFont typeface="+mj-lt"/>
              <a:buAutoNum type="arabicPeriod"/>
            </a:pPr>
            <a:r>
              <a:rPr lang="en-GB" sz="1200" dirty="0">
                <a:latin typeface="+mn-lt"/>
              </a:rPr>
              <a:t>What are the average BMIs of each 10-year age range? (10-19, 20-29, 30-39, etc)?</a:t>
            </a:r>
          </a:p>
          <a:p>
            <a:pPr marL="342900" indent="-342900" algn="just">
              <a:buAutoNum type="arabicPeriod"/>
            </a:pPr>
            <a:r>
              <a:rPr lang="en-GB" sz="1200" dirty="0">
                <a:latin typeface="+mn-lt"/>
              </a:rPr>
              <a:t>What are the average insurance cost of these age ranges? Compare the results to the average BMIs, is there a correlation? What other correlation might be present?</a:t>
            </a:r>
          </a:p>
          <a:p>
            <a:pPr marL="342900" indent="-342900" algn="just">
              <a:buAutoNum type="arabicPeriod"/>
            </a:pPr>
            <a:r>
              <a:rPr lang="en-GB" sz="1200" dirty="0">
                <a:latin typeface="+mn-lt"/>
              </a:rPr>
              <a:t>Is there any correlation between region, BMI and insurance cost?</a:t>
            </a:r>
          </a:p>
          <a:p>
            <a:pPr marL="342900" indent="-342900" algn="just">
              <a:buAutoNum type="arabicPeriod"/>
            </a:pPr>
            <a:r>
              <a:rPr lang="en-GB" sz="1200" dirty="0">
                <a:latin typeface="+mn-lt"/>
              </a:rPr>
              <a:t>How does the number of children affect BMI? Work out the average BMI for each number of children.</a:t>
            </a:r>
          </a:p>
          <a:p>
            <a:pPr lvl="4" algn="just"/>
            <a:r>
              <a:rPr lang="en-GB" sz="1200" dirty="0">
                <a:latin typeface="+mn-lt"/>
              </a:rPr>
              <a:t>5b.   Explore the reason behind the result of the ‘5 children’ average BMI. 	</a:t>
            </a:r>
          </a:p>
          <a:p>
            <a:pPr marL="342900" indent="-342900" algn="just">
              <a:buAutoNum type="arabicPeriod"/>
            </a:pPr>
            <a:r>
              <a:rPr lang="en-GB" sz="1200" dirty="0">
                <a:latin typeface="+mn-lt"/>
              </a:rPr>
              <a:t>Does smoking and sex affect BMI numbers? Compare the average BMIs of smokers and non-smokers, males and females, then compare the BMIs of male smokers/ non-smokers and female smokers/ non-smokers. </a:t>
            </a:r>
          </a:p>
          <a:p>
            <a:pPr marL="342900" indent="-342900" algn="just">
              <a:buFont typeface="Arial"/>
              <a:buAutoNum type="arabicPeriod"/>
            </a:pPr>
            <a:r>
              <a:rPr lang="en-GB" sz="1200" dirty="0">
                <a:latin typeface="+mn-lt"/>
              </a:rPr>
              <a:t>Find two people with the same information but different BMIs, what is the difference in their costs? Are there any other pairings? Are the differences consistent?</a:t>
            </a:r>
          </a:p>
          <a:p>
            <a:pPr marL="342900" indent="-342900" algn="just">
              <a:buAutoNum type="arabicPeriod"/>
            </a:pPr>
            <a:r>
              <a:rPr lang="en-GB" sz="1200" dirty="0">
                <a:latin typeface="+mn-lt"/>
              </a:rPr>
              <a:t>Work out the highest and lowest BMI scores. Use these values to evenly split the BMI scores into groups. How many people are in each group?</a:t>
            </a:r>
          </a:p>
          <a:p>
            <a:pPr marL="342900" indent="-342900" algn="just">
              <a:buAutoNum type="arabicPeriod"/>
            </a:pPr>
            <a:r>
              <a:rPr lang="en-GB" sz="1200" dirty="0">
                <a:latin typeface="+mn-lt"/>
              </a:rPr>
              <a:t>What are the average costs of each BMI group?</a:t>
            </a:r>
          </a:p>
          <a:p>
            <a:pPr marL="342900" indent="-342900" algn="just">
              <a:buAutoNum type="arabicPeriod"/>
            </a:pPr>
            <a:r>
              <a:rPr lang="en-GB" sz="1200" dirty="0">
                <a:latin typeface="+mn-lt"/>
              </a:rPr>
              <a:t>Are any other correlations present in these BMI groups? Average ages/children/etc, split sexes and smokers by percentages. </a:t>
            </a:r>
          </a:p>
          <a:p>
            <a:pPr algn="just"/>
            <a:r>
              <a:rPr lang="en-GB" sz="1200" dirty="0">
                <a:latin typeface="+mn-lt"/>
              </a:rPr>
              <a:t>CONCLUSION</a:t>
            </a:r>
          </a:p>
        </p:txBody>
      </p:sp>
    </p:spTree>
    <p:extLst>
      <p:ext uri="{BB962C8B-B14F-4D97-AF65-F5344CB8AC3E}">
        <p14:creationId xmlns:p14="http://schemas.microsoft.com/office/powerpoint/2010/main" val="849289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77974" y="70556"/>
            <a:ext cx="8711299" cy="589118"/>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Synopsis</a:t>
            </a:r>
            <a:endParaRPr sz="2400" b="1" dirty="0">
              <a:solidFill>
                <a:srgbClr val="295269"/>
              </a:solidFill>
              <a:latin typeface="Roboto"/>
              <a:ea typeface="Roboto"/>
              <a:cs typeface="Roboto"/>
              <a:sym typeface="Roboto"/>
            </a:endParaRPr>
          </a:p>
        </p:txBody>
      </p:sp>
      <p:sp>
        <p:nvSpPr>
          <p:cNvPr id="2" name="TextBox 1">
            <a:extLst>
              <a:ext uri="{FF2B5EF4-FFF2-40B4-BE49-F238E27FC236}">
                <a16:creationId xmlns:a16="http://schemas.microsoft.com/office/drawing/2014/main" id="{81E2B57E-D08D-01B5-AD46-772CAF1D614D}"/>
              </a:ext>
            </a:extLst>
          </p:cNvPr>
          <p:cNvSpPr txBox="1"/>
          <p:nvPr/>
        </p:nvSpPr>
        <p:spPr>
          <a:xfrm>
            <a:off x="279345" y="577438"/>
            <a:ext cx="8609928" cy="4508927"/>
          </a:xfrm>
          <a:prstGeom prst="rect">
            <a:avLst/>
          </a:prstGeom>
          <a:noFill/>
        </p:spPr>
        <p:txBody>
          <a:bodyPr wrap="square" rtlCol="0">
            <a:spAutoFit/>
          </a:bodyPr>
          <a:lstStyle/>
          <a:p>
            <a:pPr algn="just"/>
            <a:r>
              <a:rPr lang="en-GB" sz="1200" dirty="0">
                <a:latin typeface="+mn-lt"/>
              </a:rPr>
              <a:t>In this analysis </a:t>
            </a:r>
            <a:r>
              <a:rPr lang="en-GB" sz="1200" b="1" dirty="0">
                <a:latin typeface="+mn-lt"/>
              </a:rPr>
              <a:t>no clear link was found between BMI value and insurance cost</a:t>
            </a:r>
            <a:r>
              <a:rPr lang="en-GB" sz="1200" dirty="0">
                <a:latin typeface="+mn-lt"/>
              </a:rPr>
              <a:t>. </a:t>
            </a:r>
          </a:p>
          <a:p>
            <a:pPr algn="just"/>
            <a:r>
              <a:rPr lang="en-GB" sz="1200" dirty="0">
                <a:latin typeface="+mn-lt"/>
              </a:rPr>
              <a:t>I explored results that appeared to show clear links between BMI and cost but also other avenues of the data which ultimately lead me to the conclusion that, while BMI may be a factor in insurance cost, it does not have a large influence over the costing.  </a:t>
            </a:r>
          </a:p>
          <a:p>
            <a:pPr algn="just"/>
            <a:endParaRPr lang="en-GB" sz="400" dirty="0">
              <a:latin typeface="+mn-lt"/>
            </a:endParaRPr>
          </a:p>
          <a:p>
            <a:pPr algn="just"/>
            <a:r>
              <a:rPr lang="en-GB" sz="1200" dirty="0">
                <a:latin typeface="+mn-lt"/>
              </a:rPr>
              <a:t>Other links found with BMI and degrees of influence over insurance cost.</a:t>
            </a:r>
          </a:p>
          <a:p>
            <a:pPr marL="285750" indent="-285750" algn="just">
              <a:buFont typeface="Arial" panose="020B0604020202020204" pitchFamily="34" charset="0"/>
              <a:buChar char="•"/>
            </a:pPr>
            <a:r>
              <a:rPr lang="en-GB" sz="1200" b="1" dirty="0">
                <a:latin typeface="+mn-lt"/>
              </a:rPr>
              <a:t>Age</a:t>
            </a:r>
            <a:r>
              <a:rPr lang="en-GB" sz="1200" dirty="0">
                <a:latin typeface="+mn-lt"/>
              </a:rPr>
              <a:t> appear to be a </a:t>
            </a:r>
            <a:r>
              <a:rPr lang="en-GB" sz="1200" b="1" dirty="0">
                <a:latin typeface="+mn-lt"/>
              </a:rPr>
              <a:t>significant factor </a:t>
            </a:r>
            <a:r>
              <a:rPr lang="en-GB" sz="1200" dirty="0">
                <a:latin typeface="+mn-lt"/>
              </a:rPr>
              <a:t>in the formation of </a:t>
            </a:r>
            <a:r>
              <a:rPr lang="en-GB" sz="1200" b="1" dirty="0">
                <a:latin typeface="+mn-lt"/>
              </a:rPr>
              <a:t>insurance cost </a:t>
            </a:r>
            <a:r>
              <a:rPr lang="en-GB" sz="1200" dirty="0">
                <a:latin typeface="+mn-lt"/>
              </a:rPr>
              <a:t>and analysis shows a positive correlation with BMI. Particularly accounting for the trend of muscle mass and bone density decreasing as people age, this correlation with BMI suggests a greater percentage of body fat in people as age increases. Something that is linked with negative health implications.  </a:t>
            </a:r>
          </a:p>
          <a:p>
            <a:pPr marL="285750" indent="-285750" algn="just">
              <a:buFont typeface="Arial" panose="020B0604020202020204" pitchFamily="34" charset="0"/>
              <a:buChar char="•"/>
            </a:pPr>
            <a:r>
              <a:rPr lang="en-GB" sz="1200" b="1" dirty="0">
                <a:latin typeface="+mn-lt"/>
              </a:rPr>
              <a:t>Region</a:t>
            </a:r>
            <a:r>
              <a:rPr lang="en-GB" sz="1200" dirty="0">
                <a:latin typeface="+mn-lt"/>
              </a:rPr>
              <a:t> appears to have a </a:t>
            </a:r>
            <a:r>
              <a:rPr lang="en-GB" sz="1200" b="1" dirty="0">
                <a:latin typeface="+mn-lt"/>
              </a:rPr>
              <a:t>strong link with BMI </a:t>
            </a:r>
            <a:r>
              <a:rPr lang="en-GB" sz="1200" dirty="0">
                <a:latin typeface="+mn-lt"/>
              </a:rPr>
              <a:t>with different regions showing very </a:t>
            </a:r>
            <a:r>
              <a:rPr lang="en-GB" sz="1200" b="1" dirty="0">
                <a:latin typeface="+mn-lt"/>
              </a:rPr>
              <a:t>different correlations</a:t>
            </a:r>
            <a:r>
              <a:rPr lang="en-GB" sz="1200" dirty="0">
                <a:latin typeface="+mn-lt"/>
              </a:rPr>
              <a:t>, suggesting that the areas might have </a:t>
            </a:r>
            <a:r>
              <a:rPr lang="en-GB" sz="1200" b="1" dirty="0">
                <a:latin typeface="+mn-lt"/>
              </a:rPr>
              <a:t>different typical lifestyles</a:t>
            </a:r>
            <a:r>
              <a:rPr lang="en-GB" sz="1200" dirty="0">
                <a:latin typeface="+mn-lt"/>
              </a:rPr>
              <a:t>. The Southeast region being noted as a hotspot for people in and above the obese BMI category. While this data cannot provide any greater depths of insights into the difference between the region's typical lifestyles, further studies would be useful in developing understanding of </a:t>
            </a:r>
            <a:r>
              <a:rPr lang="en-GB" sz="1200">
                <a:latin typeface="+mn-lt"/>
              </a:rPr>
              <a:t>these correlations. </a:t>
            </a:r>
            <a:endParaRPr lang="en-GB" sz="1200" dirty="0">
              <a:latin typeface="+mn-lt"/>
            </a:endParaRPr>
          </a:p>
          <a:p>
            <a:pPr marL="285750" indent="-285750" algn="just">
              <a:buFont typeface="Arial" panose="020B0604020202020204" pitchFamily="34" charset="0"/>
              <a:buChar char="•"/>
            </a:pPr>
            <a:r>
              <a:rPr lang="en-GB" sz="1200" dirty="0">
                <a:latin typeface="+mn-lt"/>
              </a:rPr>
              <a:t>Men skew towards the higher ranges of the BMI scale while women skew towards the lower ranges but there is not a significant difference between the average BMIs of each sex. </a:t>
            </a:r>
          </a:p>
          <a:p>
            <a:pPr algn="just"/>
            <a:endParaRPr lang="en-GB" sz="700" dirty="0">
              <a:latin typeface="+mn-lt"/>
            </a:endParaRPr>
          </a:p>
          <a:p>
            <a:pPr algn="just"/>
            <a:r>
              <a:rPr lang="en-GB" sz="1200" u="sng" dirty="0">
                <a:latin typeface="+mn-lt"/>
              </a:rPr>
              <a:t>Commentary on Dataset</a:t>
            </a:r>
          </a:p>
          <a:p>
            <a:pPr algn="just"/>
            <a:r>
              <a:rPr lang="en-GB" sz="1200" dirty="0">
                <a:latin typeface="+mn-lt"/>
              </a:rPr>
              <a:t>This dataset was provided by </a:t>
            </a:r>
            <a:r>
              <a:rPr lang="en-GB" sz="1200" dirty="0" err="1">
                <a:latin typeface="+mn-lt"/>
              </a:rPr>
              <a:t>CodeCademy</a:t>
            </a:r>
            <a:r>
              <a:rPr lang="en-GB" sz="1200" dirty="0">
                <a:latin typeface="+mn-lt"/>
              </a:rPr>
              <a:t> as part of the Data Science Career Path. This dataset has many short comings, particularly surrounding its context; it is not known how or where this data was gathered; it is not known if each person provided additional information that was considered in the insurance cost; it is not known if this data is all from the same insurance company or whether it is a mixture of companies with different prices, tiers of insurance, or methods of calculating insurance costs. </a:t>
            </a:r>
          </a:p>
          <a:p>
            <a:pPr algn="just"/>
            <a:r>
              <a:rPr lang="en-GB" sz="1200" dirty="0">
                <a:latin typeface="+mn-lt"/>
              </a:rPr>
              <a:t>As such this dataset is assumed to be fictional but based on real datasets, it will be treated in this analysis as representative of real-life data and so taken in the context of real people and general health trends seen in the general population. </a:t>
            </a:r>
          </a:p>
        </p:txBody>
      </p:sp>
    </p:spTree>
    <p:extLst>
      <p:ext uri="{BB962C8B-B14F-4D97-AF65-F5344CB8AC3E}">
        <p14:creationId xmlns:p14="http://schemas.microsoft.com/office/powerpoint/2010/main" val="1705296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56872" y="70557"/>
            <a:ext cx="8711299" cy="461782"/>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rgbClr val="295269"/>
                </a:solidFill>
                <a:latin typeface="Roboto"/>
                <a:ea typeface="Roboto"/>
                <a:cs typeface="Roboto"/>
                <a:sym typeface="Roboto"/>
              </a:rPr>
              <a:t>1. Extract the data from the .csv medical insurance file </a:t>
            </a:r>
            <a:endParaRPr sz="2000" b="1" dirty="0">
              <a:solidFill>
                <a:srgbClr val="295269"/>
              </a:solidFill>
              <a:latin typeface="Roboto"/>
              <a:ea typeface="Roboto"/>
              <a:cs typeface="Roboto"/>
              <a:sym typeface="Roboto"/>
            </a:endParaRPr>
          </a:p>
        </p:txBody>
      </p:sp>
      <p:sp>
        <p:nvSpPr>
          <p:cNvPr id="316" name="Shape 316"/>
          <p:cNvSpPr txBox="1"/>
          <p:nvPr/>
        </p:nvSpPr>
        <p:spPr>
          <a:xfrm>
            <a:off x="4699644" y="599928"/>
            <a:ext cx="4231225" cy="437593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On inspecting the .csv file the following data columns were identified for each person:</a:t>
            </a: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Age, sex, </a:t>
            </a:r>
            <a:r>
              <a:rPr lang="en-GB" sz="1000" dirty="0" err="1">
                <a:latin typeface="Roboto"/>
                <a:ea typeface="Roboto"/>
                <a:cs typeface="Roboto"/>
                <a:sym typeface="Roboto"/>
              </a:rPr>
              <a:t>bmi</a:t>
            </a:r>
            <a:r>
              <a:rPr lang="en-GB" sz="1000" dirty="0">
                <a:latin typeface="Roboto"/>
                <a:ea typeface="Roboto"/>
                <a:cs typeface="Roboto"/>
                <a:sym typeface="Roboto"/>
              </a:rPr>
              <a:t>, number of children, smoker or not, the region they lived, and the amount they were charged for insurance.  </a:t>
            </a: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These were all extracted into individual lists to make specific analysis more accessible. </a:t>
            </a: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A full medical records list was also created in which the elements are a directory of each person’s details. </a:t>
            </a: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The first bit of analysis done was to calculate the average </a:t>
            </a:r>
            <a:r>
              <a:rPr lang="en-GB" sz="1000" dirty="0" err="1">
                <a:latin typeface="Roboto"/>
                <a:ea typeface="Roboto"/>
                <a:cs typeface="Roboto"/>
                <a:sym typeface="Roboto"/>
              </a:rPr>
              <a:t>bmi</a:t>
            </a:r>
            <a:r>
              <a:rPr lang="en-GB" sz="1000" dirty="0">
                <a:latin typeface="Roboto"/>
                <a:ea typeface="Roboto"/>
                <a:cs typeface="Roboto"/>
                <a:sym typeface="Roboto"/>
              </a:rPr>
              <a:t> of all 1338 patients. </a:t>
            </a: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The </a:t>
            </a:r>
            <a:r>
              <a:rPr lang="en-GB" sz="1000" b="1" dirty="0">
                <a:latin typeface="Roboto"/>
                <a:ea typeface="Roboto"/>
                <a:cs typeface="Roboto"/>
                <a:sym typeface="Roboto"/>
              </a:rPr>
              <a:t>average </a:t>
            </a:r>
            <a:r>
              <a:rPr lang="en-GB" sz="1000" b="1" dirty="0" err="1">
                <a:latin typeface="Roboto"/>
                <a:ea typeface="Roboto"/>
                <a:cs typeface="Roboto"/>
                <a:sym typeface="Roboto"/>
              </a:rPr>
              <a:t>bmi</a:t>
            </a:r>
            <a:r>
              <a:rPr lang="en-GB" sz="1000" b="1" dirty="0">
                <a:latin typeface="Roboto"/>
                <a:ea typeface="Roboto"/>
                <a:cs typeface="Roboto"/>
                <a:sym typeface="Roboto"/>
              </a:rPr>
              <a:t> </a:t>
            </a:r>
            <a:r>
              <a:rPr lang="en-GB" sz="1000" dirty="0">
                <a:latin typeface="Roboto"/>
                <a:ea typeface="Roboto"/>
                <a:cs typeface="Roboto"/>
                <a:sym typeface="Roboto"/>
              </a:rPr>
              <a:t>of this pool of people is </a:t>
            </a:r>
            <a:r>
              <a:rPr lang="en-GB" sz="1000" b="1" dirty="0">
                <a:latin typeface="Roboto"/>
                <a:ea typeface="Roboto"/>
                <a:cs typeface="Roboto"/>
                <a:sym typeface="Roboto"/>
              </a:rPr>
              <a:t>30.66</a:t>
            </a:r>
          </a:p>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endParaRPr lang="en-GB" sz="1000" dirty="0">
              <a:latin typeface="Roboto"/>
              <a:ea typeface="Roboto"/>
              <a:cs typeface="Roboto"/>
              <a:sym typeface="Roboto"/>
            </a:endParaRPr>
          </a:p>
          <a:p>
            <a:pPr lvl="0" algn="just" rtl="0">
              <a:lnSpc>
                <a:spcPct val="115000"/>
              </a:lnSpc>
              <a:spcBef>
                <a:spcPts val="0"/>
              </a:spcBef>
              <a:spcAft>
                <a:spcPts val="0"/>
              </a:spcAft>
              <a:buClr>
                <a:schemeClr val="dk1"/>
              </a:buClr>
              <a:buSzPts val="1100"/>
            </a:pPr>
            <a:r>
              <a:rPr lang="en-GB" sz="1000" dirty="0">
                <a:latin typeface="Roboto"/>
                <a:ea typeface="Roboto"/>
                <a:cs typeface="Roboto"/>
                <a:sym typeface="Roboto"/>
              </a:rPr>
              <a:t>The standard BMI scale categorises people like so:</a:t>
            </a:r>
          </a:p>
          <a:p>
            <a:pPr lvl="0" algn="just" rtl="0">
              <a:lnSpc>
                <a:spcPct val="115000"/>
              </a:lnSpc>
              <a:spcBef>
                <a:spcPts val="0"/>
              </a:spcBef>
              <a:spcAft>
                <a:spcPts val="0"/>
              </a:spcAft>
              <a:buClr>
                <a:schemeClr val="dk1"/>
              </a:buClr>
              <a:buSzPts val="1100"/>
            </a:pPr>
            <a:r>
              <a:rPr lang="en-GB" sz="1000" dirty="0">
                <a:latin typeface="Roboto"/>
                <a:ea typeface="Roboto"/>
                <a:cs typeface="Roboto"/>
                <a:sym typeface="Roboto"/>
              </a:rPr>
              <a:t> </a:t>
            </a:r>
          </a:p>
          <a:p>
            <a:pPr lvl="0" algn="just" rtl="0">
              <a:lnSpc>
                <a:spcPct val="115000"/>
              </a:lnSpc>
              <a:spcBef>
                <a:spcPts val="0"/>
              </a:spcBef>
              <a:spcAft>
                <a:spcPts val="0"/>
              </a:spcAft>
              <a:buClr>
                <a:schemeClr val="dk1"/>
              </a:buClr>
              <a:buSzPts val="1100"/>
            </a:pPr>
            <a:endParaRPr lang="en-GB" sz="1000" dirty="0">
              <a:latin typeface="Roboto"/>
              <a:ea typeface="Roboto"/>
              <a:cs typeface="Roboto"/>
              <a:sym typeface="Roboto"/>
            </a:endParaRPr>
          </a:p>
          <a:p>
            <a:pPr lvl="0" algn="just" rtl="0">
              <a:lnSpc>
                <a:spcPct val="115000"/>
              </a:lnSpc>
              <a:spcBef>
                <a:spcPts val="0"/>
              </a:spcBef>
              <a:spcAft>
                <a:spcPts val="0"/>
              </a:spcAft>
              <a:buClr>
                <a:schemeClr val="dk1"/>
              </a:buClr>
              <a:buSzPts val="1100"/>
            </a:pPr>
            <a:endParaRPr lang="en-GB" sz="1000" dirty="0">
              <a:latin typeface="Roboto"/>
              <a:ea typeface="Roboto"/>
              <a:cs typeface="Roboto"/>
              <a:sym typeface="Roboto"/>
            </a:endParaRPr>
          </a:p>
          <a:p>
            <a:pPr lvl="0" algn="just" rtl="0">
              <a:lnSpc>
                <a:spcPct val="115000"/>
              </a:lnSpc>
              <a:spcBef>
                <a:spcPts val="0"/>
              </a:spcBef>
              <a:spcAft>
                <a:spcPts val="0"/>
              </a:spcAft>
              <a:buClr>
                <a:schemeClr val="dk1"/>
              </a:buClr>
              <a:buSzPts val="1100"/>
            </a:pPr>
            <a:endParaRPr lang="en-GB" sz="1000" dirty="0">
              <a:latin typeface="Roboto"/>
              <a:ea typeface="Roboto"/>
              <a:cs typeface="Roboto"/>
              <a:sym typeface="Roboto"/>
            </a:endParaRPr>
          </a:p>
          <a:p>
            <a:pPr lvl="0" algn="just" rtl="0">
              <a:lnSpc>
                <a:spcPct val="115000"/>
              </a:lnSpc>
              <a:spcBef>
                <a:spcPts val="0"/>
              </a:spcBef>
              <a:spcAft>
                <a:spcPts val="0"/>
              </a:spcAft>
              <a:buClr>
                <a:schemeClr val="dk1"/>
              </a:buClr>
              <a:buSzPts val="1100"/>
            </a:pPr>
            <a:endParaRPr sz="1000" dirty="0">
              <a:latin typeface="Roboto"/>
              <a:ea typeface="Roboto"/>
              <a:cs typeface="Roboto"/>
              <a:sym typeface="Roboto"/>
            </a:endParaRPr>
          </a:p>
        </p:txBody>
      </p:sp>
      <p:sp>
        <p:nvSpPr>
          <p:cNvPr id="7" name="TextBox 6">
            <a:extLst>
              <a:ext uri="{FF2B5EF4-FFF2-40B4-BE49-F238E27FC236}">
                <a16:creationId xmlns:a16="http://schemas.microsoft.com/office/drawing/2014/main" id="{D0E56403-D411-6606-ACBF-7CD33C8891FD}"/>
              </a:ext>
            </a:extLst>
          </p:cNvPr>
          <p:cNvSpPr txBox="1"/>
          <p:nvPr/>
        </p:nvSpPr>
        <p:spPr>
          <a:xfrm rot="16200000">
            <a:off x="15802" y="1112922"/>
            <a:ext cx="702436" cy="307777"/>
          </a:xfrm>
          <a:prstGeom prst="rect">
            <a:avLst/>
          </a:prstGeom>
          <a:noFill/>
        </p:spPr>
        <p:txBody>
          <a:bodyPr wrap="none" rtlCol="0">
            <a:spAutoFit/>
          </a:bodyPr>
          <a:lstStyle/>
          <a:p>
            <a:r>
              <a:rPr lang="en-GB" dirty="0"/>
              <a:t>Set up</a:t>
            </a:r>
          </a:p>
        </p:txBody>
      </p:sp>
      <p:sp>
        <p:nvSpPr>
          <p:cNvPr id="8" name="TextBox 7">
            <a:extLst>
              <a:ext uri="{FF2B5EF4-FFF2-40B4-BE49-F238E27FC236}">
                <a16:creationId xmlns:a16="http://schemas.microsoft.com/office/drawing/2014/main" id="{741DE818-9B2E-01BE-B083-93935C95C438}"/>
              </a:ext>
            </a:extLst>
          </p:cNvPr>
          <p:cNvSpPr txBox="1"/>
          <p:nvPr/>
        </p:nvSpPr>
        <p:spPr>
          <a:xfrm rot="16200000">
            <a:off x="-57097" y="3267374"/>
            <a:ext cx="1010213" cy="307777"/>
          </a:xfrm>
          <a:prstGeom prst="rect">
            <a:avLst/>
          </a:prstGeom>
          <a:noFill/>
        </p:spPr>
        <p:txBody>
          <a:bodyPr wrap="none" rtlCol="0">
            <a:spAutoFit/>
          </a:bodyPr>
          <a:lstStyle/>
          <a:p>
            <a:r>
              <a:rPr lang="en-GB" dirty="0"/>
              <a:t>Main code</a:t>
            </a:r>
          </a:p>
        </p:txBody>
      </p:sp>
      <p:sp>
        <p:nvSpPr>
          <p:cNvPr id="9" name="TextBox 8">
            <a:extLst>
              <a:ext uri="{FF2B5EF4-FFF2-40B4-BE49-F238E27FC236}">
                <a16:creationId xmlns:a16="http://schemas.microsoft.com/office/drawing/2014/main" id="{BEDC2BDA-8C5B-7DB7-BA7C-51664D96043B}"/>
              </a:ext>
            </a:extLst>
          </p:cNvPr>
          <p:cNvSpPr txBox="1"/>
          <p:nvPr/>
        </p:nvSpPr>
        <p:spPr>
          <a:xfrm rot="16200000">
            <a:off x="85523" y="4699474"/>
            <a:ext cx="692818" cy="307777"/>
          </a:xfrm>
          <a:prstGeom prst="rect">
            <a:avLst/>
          </a:prstGeom>
          <a:noFill/>
        </p:spPr>
        <p:txBody>
          <a:bodyPr wrap="square" rtlCol="0">
            <a:spAutoFit/>
          </a:bodyPr>
          <a:lstStyle/>
          <a:p>
            <a:r>
              <a:rPr lang="en-GB" dirty="0"/>
              <a:t>Result</a:t>
            </a:r>
          </a:p>
        </p:txBody>
      </p:sp>
      <p:pic>
        <p:nvPicPr>
          <p:cNvPr id="4" name="Picture 3">
            <a:extLst>
              <a:ext uri="{FF2B5EF4-FFF2-40B4-BE49-F238E27FC236}">
                <a16:creationId xmlns:a16="http://schemas.microsoft.com/office/drawing/2014/main" id="{C3A9C6A4-1E7B-DA36-FD59-C1056C1BB933}"/>
              </a:ext>
            </a:extLst>
          </p:cNvPr>
          <p:cNvPicPr>
            <a:picLocks noChangeAspect="1"/>
          </p:cNvPicPr>
          <p:nvPr/>
        </p:nvPicPr>
        <p:blipFill rotWithShape="1">
          <a:blip r:embed="rId3"/>
          <a:srcRect t="4630" r="42932"/>
          <a:stretch/>
        </p:blipFill>
        <p:spPr>
          <a:xfrm>
            <a:off x="585820" y="455639"/>
            <a:ext cx="3986180" cy="4685185"/>
          </a:xfrm>
          <a:prstGeom prst="rect">
            <a:avLst/>
          </a:prstGeom>
        </p:spPr>
      </p:pic>
      <p:graphicFrame>
        <p:nvGraphicFramePr>
          <p:cNvPr id="2" name="Table 1">
            <a:extLst>
              <a:ext uri="{FF2B5EF4-FFF2-40B4-BE49-F238E27FC236}">
                <a16:creationId xmlns:a16="http://schemas.microsoft.com/office/drawing/2014/main" id="{302F5FA5-2FF6-5175-941C-DE070ACFCD86}"/>
              </a:ext>
            </a:extLst>
          </p:cNvPr>
          <p:cNvGraphicFramePr>
            <a:graphicFrameLocks noGrp="1"/>
          </p:cNvGraphicFramePr>
          <p:nvPr>
            <p:extLst>
              <p:ext uri="{D42A27DB-BD31-4B8C-83A1-F6EECF244321}">
                <p14:modId xmlns:p14="http://schemas.microsoft.com/office/powerpoint/2010/main" val="4061162694"/>
              </p:ext>
            </p:extLst>
          </p:nvPr>
        </p:nvGraphicFramePr>
        <p:xfrm>
          <a:off x="5840965" y="3240569"/>
          <a:ext cx="1948581" cy="1371600"/>
        </p:xfrm>
        <a:graphic>
          <a:graphicData uri="http://schemas.openxmlformats.org/drawingml/2006/table">
            <a:tbl>
              <a:tblPr firstRow="1" bandRow="1">
                <a:tableStyleId>{8628B589-4659-4227-9C68-565DD4A46BFE}</a:tableStyleId>
              </a:tblPr>
              <a:tblGrid>
                <a:gridCol w="758530">
                  <a:extLst>
                    <a:ext uri="{9D8B030D-6E8A-4147-A177-3AD203B41FA5}">
                      <a16:colId xmlns:a16="http://schemas.microsoft.com/office/drawing/2014/main" val="4213330833"/>
                    </a:ext>
                  </a:extLst>
                </a:gridCol>
                <a:gridCol w="1190051">
                  <a:extLst>
                    <a:ext uri="{9D8B030D-6E8A-4147-A177-3AD203B41FA5}">
                      <a16:colId xmlns:a16="http://schemas.microsoft.com/office/drawing/2014/main" val="3405740297"/>
                    </a:ext>
                  </a:extLst>
                </a:gridCol>
              </a:tblGrid>
              <a:tr h="179713">
                <a:tc>
                  <a:txBody>
                    <a:bodyPr/>
                    <a:lstStyle/>
                    <a:p>
                      <a:pPr algn="ctr"/>
                      <a:r>
                        <a:rPr lang="en-GB" sz="900" b="1" dirty="0"/>
                        <a:t>BMI </a:t>
                      </a:r>
                    </a:p>
                  </a:txBody>
                  <a:tcPr/>
                </a:tc>
                <a:tc>
                  <a:txBody>
                    <a:bodyPr/>
                    <a:lstStyle/>
                    <a:p>
                      <a:pPr algn="ctr"/>
                      <a:r>
                        <a:rPr lang="en-GB" sz="900" b="1" dirty="0"/>
                        <a:t>Categorisation</a:t>
                      </a:r>
                    </a:p>
                  </a:txBody>
                  <a:tcPr/>
                </a:tc>
                <a:extLst>
                  <a:ext uri="{0D108BD9-81ED-4DB2-BD59-A6C34878D82A}">
                    <a16:rowId xmlns:a16="http://schemas.microsoft.com/office/drawing/2014/main" val="2931702445"/>
                  </a:ext>
                </a:extLst>
              </a:tr>
              <a:tr h="179713">
                <a:tc>
                  <a:txBody>
                    <a:bodyPr/>
                    <a:lstStyle/>
                    <a:p>
                      <a:pPr algn="ctr"/>
                      <a:r>
                        <a:rPr lang="en-GB" sz="900" dirty="0">
                          <a:latin typeface="Roboto"/>
                          <a:ea typeface="Roboto"/>
                          <a:cs typeface="Roboto"/>
                          <a:sym typeface="Roboto"/>
                        </a:rPr>
                        <a:t>18.5</a:t>
                      </a:r>
                      <a:endParaRPr lang="en-GB" sz="900" dirty="0"/>
                    </a:p>
                  </a:txBody>
                  <a:tcPr/>
                </a:tc>
                <a:tc>
                  <a:txBody>
                    <a:bodyPr/>
                    <a:lstStyle/>
                    <a:p>
                      <a:pPr algn="ctr"/>
                      <a:r>
                        <a:rPr lang="en-GB" sz="900" dirty="0">
                          <a:latin typeface="Roboto"/>
                          <a:ea typeface="Roboto"/>
                          <a:cs typeface="Roboto"/>
                          <a:sym typeface="Roboto"/>
                        </a:rPr>
                        <a:t>Underweight</a:t>
                      </a:r>
                      <a:endParaRPr lang="en-GB" sz="900" dirty="0"/>
                    </a:p>
                  </a:txBody>
                  <a:tcPr/>
                </a:tc>
                <a:extLst>
                  <a:ext uri="{0D108BD9-81ED-4DB2-BD59-A6C34878D82A}">
                    <a16:rowId xmlns:a16="http://schemas.microsoft.com/office/drawing/2014/main" val="144411193"/>
                  </a:ext>
                </a:extLst>
              </a:tr>
              <a:tr h="179713">
                <a:tc>
                  <a:txBody>
                    <a:bodyPr/>
                    <a:lstStyle/>
                    <a:p>
                      <a:pPr algn="ctr"/>
                      <a:r>
                        <a:rPr lang="en-GB" sz="900" dirty="0">
                          <a:latin typeface="Roboto"/>
                          <a:ea typeface="Roboto"/>
                          <a:cs typeface="Roboto"/>
                          <a:sym typeface="Roboto"/>
                        </a:rPr>
                        <a:t>18.5-24.9</a:t>
                      </a:r>
                      <a:endParaRPr lang="en-GB" sz="9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latin typeface="Roboto"/>
                          <a:ea typeface="Roboto"/>
                          <a:cs typeface="Roboto"/>
                          <a:sym typeface="Roboto"/>
                        </a:rPr>
                        <a:t>Normal </a:t>
                      </a:r>
                    </a:p>
                  </a:txBody>
                  <a:tcPr/>
                </a:tc>
                <a:extLst>
                  <a:ext uri="{0D108BD9-81ED-4DB2-BD59-A6C34878D82A}">
                    <a16:rowId xmlns:a16="http://schemas.microsoft.com/office/drawing/2014/main" val="202072149"/>
                  </a:ext>
                </a:extLst>
              </a:tr>
              <a:tr h="179713">
                <a:tc>
                  <a:txBody>
                    <a:bodyPr/>
                    <a:lstStyle/>
                    <a:p>
                      <a:pPr algn="ctr"/>
                      <a:r>
                        <a:rPr lang="en-GB" sz="900" dirty="0">
                          <a:latin typeface="Roboto"/>
                          <a:ea typeface="Roboto"/>
                          <a:cs typeface="Roboto"/>
                          <a:sym typeface="Roboto"/>
                        </a:rPr>
                        <a:t>25.0-29.9</a:t>
                      </a:r>
                      <a:endParaRPr lang="en-GB" sz="900" dirty="0"/>
                    </a:p>
                  </a:txBody>
                  <a:tcPr/>
                </a:tc>
                <a:tc>
                  <a:txBody>
                    <a:bodyPr/>
                    <a:lstStyle/>
                    <a:p>
                      <a:pPr algn="ctr"/>
                      <a:r>
                        <a:rPr lang="en-GB" sz="900" dirty="0">
                          <a:latin typeface="Roboto"/>
                          <a:ea typeface="Roboto"/>
                          <a:cs typeface="Roboto"/>
                          <a:sym typeface="Roboto"/>
                        </a:rPr>
                        <a:t>Overweight</a:t>
                      </a:r>
                      <a:endParaRPr lang="en-GB" sz="900" dirty="0"/>
                    </a:p>
                  </a:txBody>
                  <a:tcPr/>
                </a:tc>
                <a:extLst>
                  <a:ext uri="{0D108BD9-81ED-4DB2-BD59-A6C34878D82A}">
                    <a16:rowId xmlns:a16="http://schemas.microsoft.com/office/drawing/2014/main" val="2264709384"/>
                  </a:ext>
                </a:extLst>
              </a:tr>
              <a:tr h="179713">
                <a:tc>
                  <a:txBody>
                    <a:bodyPr/>
                    <a:lstStyle/>
                    <a:p>
                      <a:pPr algn="ctr"/>
                      <a:r>
                        <a:rPr lang="en-GB" sz="900" dirty="0">
                          <a:latin typeface="Roboto"/>
                          <a:ea typeface="Roboto"/>
                          <a:cs typeface="Roboto"/>
                          <a:sym typeface="Roboto"/>
                        </a:rPr>
                        <a:t>30.0-34.9</a:t>
                      </a:r>
                      <a:endParaRPr lang="en-GB" sz="900" dirty="0"/>
                    </a:p>
                  </a:txBody>
                  <a:tcPr/>
                </a:tc>
                <a:tc>
                  <a:txBody>
                    <a:bodyPr/>
                    <a:lstStyle/>
                    <a:p>
                      <a:pPr algn="ctr"/>
                      <a:r>
                        <a:rPr lang="en-GB" sz="900" dirty="0">
                          <a:latin typeface="Roboto"/>
                          <a:ea typeface="Roboto"/>
                          <a:cs typeface="Roboto"/>
                          <a:sym typeface="Roboto"/>
                        </a:rPr>
                        <a:t>Obese</a:t>
                      </a:r>
                      <a:endParaRPr lang="en-GB" sz="900" dirty="0"/>
                    </a:p>
                  </a:txBody>
                  <a:tcPr/>
                </a:tc>
                <a:extLst>
                  <a:ext uri="{0D108BD9-81ED-4DB2-BD59-A6C34878D82A}">
                    <a16:rowId xmlns:a16="http://schemas.microsoft.com/office/drawing/2014/main" val="2513162019"/>
                  </a:ext>
                </a:extLst>
              </a:tr>
              <a:tr h="1797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latin typeface="Roboto"/>
                          <a:ea typeface="Roboto"/>
                          <a:cs typeface="Roboto"/>
                          <a:sym typeface="Roboto"/>
                        </a:rPr>
                        <a:t>35&lt; </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latin typeface="Roboto"/>
                          <a:ea typeface="Roboto"/>
                          <a:cs typeface="Roboto"/>
                          <a:sym typeface="Roboto"/>
                        </a:rPr>
                        <a:t>Extremely Obese</a:t>
                      </a:r>
                    </a:p>
                  </a:txBody>
                  <a:tcPr/>
                </a:tc>
                <a:extLst>
                  <a:ext uri="{0D108BD9-81ED-4DB2-BD59-A6C34878D82A}">
                    <a16:rowId xmlns:a16="http://schemas.microsoft.com/office/drawing/2014/main" val="2716926755"/>
                  </a:ext>
                </a:extLst>
              </a:tr>
            </a:tbl>
          </a:graphicData>
        </a:graphic>
      </p:graphicFrame>
    </p:spTree>
    <p:extLst>
      <p:ext uri="{BB962C8B-B14F-4D97-AF65-F5344CB8AC3E}">
        <p14:creationId xmlns:p14="http://schemas.microsoft.com/office/powerpoint/2010/main" val="1507448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56872" y="70557"/>
            <a:ext cx="8711299" cy="461782"/>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rgbClr val="295269"/>
                </a:solidFill>
                <a:latin typeface="Roboto"/>
                <a:ea typeface="Roboto"/>
                <a:cs typeface="Roboto"/>
                <a:sym typeface="Roboto"/>
              </a:rPr>
              <a:t>2. Average BMIs for 10 year age ranges. </a:t>
            </a:r>
            <a:endParaRPr sz="2000" b="1" dirty="0">
              <a:solidFill>
                <a:srgbClr val="295269"/>
              </a:solidFill>
              <a:latin typeface="Roboto"/>
              <a:ea typeface="Roboto"/>
              <a:cs typeface="Roboto"/>
              <a:sym typeface="Roboto"/>
            </a:endParaRPr>
          </a:p>
        </p:txBody>
      </p:sp>
      <p:sp>
        <p:nvSpPr>
          <p:cNvPr id="316" name="Shape 316"/>
          <p:cNvSpPr txBox="1"/>
          <p:nvPr/>
        </p:nvSpPr>
        <p:spPr>
          <a:xfrm>
            <a:off x="4354286" y="1063765"/>
            <a:ext cx="4737463" cy="400917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GB" sz="1050" u="sng" dirty="0">
                <a:latin typeface="Roboto"/>
                <a:ea typeface="Roboto"/>
                <a:cs typeface="Roboto"/>
                <a:sym typeface="Roboto"/>
              </a:rPr>
              <a:t>Results: </a:t>
            </a: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00" b="1" dirty="0">
              <a:latin typeface="Roboto"/>
              <a:ea typeface="Roboto"/>
              <a:cs typeface="Roboto"/>
              <a:sym typeface="Roboto"/>
            </a:endParaRPr>
          </a:p>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endParaRPr lang="en-GB" sz="1000" dirty="0">
              <a:latin typeface="Roboto"/>
              <a:ea typeface="Roboto"/>
              <a:cs typeface="Roboto"/>
              <a:sym typeface="Roboto"/>
            </a:endParaRPr>
          </a:p>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We can see that there is a </a:t>
            </a:r>
            <a:r>
              <a:rPr lang="en-GB" sz="1000" b="1" dirty="0">
                <a:latin typeface="Roboto"/>
                <a:ea typeface="Roboto"/>
                <a:cs typeface="Roboto"/>
                <a:sym typeface="Roboto"/>
              </a:rPr>
              <a:t>positive trend between BMI and age</a:t>
            </a:r>
            <a:r>
              <a:rPr lang="en-GB" sz="1000" dirty="0">
                <a:latin typeface="Roboto"/>
                <a:ea typeface="Roboto"/>
                <a:cs typeface="Roboto"/>
                <a:sym typeface="Roboto"/>
              </a:rPr>
              <a:t> with a difference of 2 BMI points from teenage years to sixties. </a:t>
            </a: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One point of BMI is the equivalent of ~0.5 stone (6-7lbs) of weight so these two points of difference could show a large difference in body composition, particularly accounting for the fact that people tend to lose muscle and bone density as they age. This suggests that for the same person with consistent weight; their older-self is proportionally less muscle and bone, and more body fat. </a:t>
            </a:r>
          </a:p>
          <a:p>
            <a:pPr marL="0" lvl="0" indent="0" algn="just" rtl="0">
              <a:lnSpc>
                <a:spcPct val="115000"/>
              </a:lnSpc>
              <a:spcBef>
                <a:spcPts val="0"/>
              </a:spcBef>
              <a:spcAft>
                <a:spcPts val="0"/>
              </a:spcAft>
              <a:buClr>
                <a:schemeClr val="dk1"/>
              </a:buClr>
              <a:buSzPts val="1100"/>
              <a:buFont typeface="Arial"/>
              <a:buNone/>
            </a:pPr>
            <a:r>
              <a:rPr lang="en-GB" sz="1000" b="1" dirty="0">
                <a:latin typeface="Roboto"/>
                <a:ea typeface="Roboto"/>
                <a:cs typeface="Roboto"/>
                <a:sym typeface="Roboto"/>
              </a:rPr>
              <a:t>This correlation between BMI and age </a:t>
            </a:r>
            <a:r>
              <a:rPr lang="en-GB" sz="1000" dirty="0">
                <a:latin typeface="Roboto"/>
                <a:ea typeface="Roboto"/>
                <a:cs typeface="Roboto"/>
                <a:sym typeface="Roboto"/>
              </a:rPr>
              <a:t>suggests that </a:t>
            </a:r>
            <a:r>
              <a:rPr lang="en-GB" sz="1000" b="1" dirty="0">
                <a:latin typeface="Roboto"/>
                <a:ea typeface="Roboto"/>
                <a:cs typeface="Roboto"/>
                <a:sym typeface="Roboto"/>
              </a:rPr>
              <a:t>the older a person is</a:t>
            </a:r>
            <a:r>
              <a:rPr lang="en-GB" sz="1000" dirty="0">
                <a:latin typeface="Roboto"/>
                <a:ea typeface="Roboto"/>
                <a:cs typeface="Roboto"/>
                <a:sym typeface="Roboto"/>
              </a:rPr>
              <a:t>, the more likely they are to have a </a:t>
            </a:r>
            <a:r>
              <a:rPr lang="en-GB" sz="1000" b="1" dirty="0">
                <a:latin typeface="Roboto"/>
                <a:ea typeface="Roboto"/>
                <a:cs typeface="Roboto"/>
                <a:sym typeface="Roboto"/>
              </a:rPr>
              <a:t>greater percentage of body fat</a:t>
            </a:r>
            <a:r>
              <a:rPr lang="en-GB" sz="1000" dirty="0">
                <a:latin typeface="Roboto"/>
                <a:ea typeface="Roboto"/>
                <a:cs typeface="Roboto"/>
                <a:sym typeface="Roboto"/>
              </a:rPr>
              <a:t>, a characteristic that is linked with negative health implications. </a:t>
            </a: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p:txBody>
      </p:sp>
      <p:pic>
        <p:nvPicPr>
          <p:cNvPr id="3" name="Picture 2">
            <a:extLst>
              <a:ext uri="{FF2B5EF4-FFF2-40B4-BE49-F238E27FC236}">
                <a16:creationId xmlns:a16="http://schemas.microsoft.com/office/drawing/2014/main" id="{FF21E02E-A91F-1D6A-70DC-23E4ED349193}"/>
              </a:ext>
            </a:extLst>
          </p:cNvPr>
          <p:cNvPicPr>
            <a:picLocks noChangeAspect="1"/>
          </p:cNvPicPr>
          <p:nvPr/>
        </p:nvPicPr>
        <p:blipFill rotWithShape="1">
          <a:blip r:embed="rId3"/>
          <a:srcRect r="23511" b="88521"/>
          <a:stretch/>
        </p:blipFill>
        <p:spPr>
          <a:xfrm>
            <a:off x="359132" y="532339"/>
            <a:ext cx="4846418" cy="485377"/>
          </a:xfrm>
          <a:prstGeom prst="rect">
            <a:avLst/>
          </a:prstGeom>
        </p:spPr>
      </p:pic>
      <p:pic>
        <p:nvPicPr>
          <p:cNvPr id="10" name="Picture 9">
            <a:extLst>
              <a:ext uri="{FF2B5EF4-FFF2-40B4-BE49-F238E27FC236}">
                <a16:creationId xmlns:a16="http://schemas.microsoft.com/office/drawing/2014/main" id="{0E05D54D-E6D1-DC48-0D69-87764A51146C}"/>
              </a:ext>
            </a:extLst>
          </p:cNvPr>
          <p:cNvPicPr>
            <a:picLocks noChangeAspect="1"/>
          </p:cNvPicPr>
          <p:nvPr/>
        </p:nvPicPr>
        <p:blipFill rotWithShape="1">
          <a:blip r:embed="rId3"/>
          <a:srcRect t="11390" r="42640" b="23549"/>
          <a:stretch/>
        </p:blipFill>
        <p:spPr>
          <a:xfrm>
            <a:off x="359132" y="994121"/>
            <a:ext cx="3867149" cy="2927158"/>
          </a:xfrm>
          <a:prstGeom prst="rect">
            <a:avLst/>
          </a:prstGeom>
        </p:spPr>
      </p:pic>
      <p:pic>
        <p:nvPicPr>
          <p:cNvPr id="13" name="Picture 12">
            <a:extLst>
              <a:ext uri="{FF2B5EF4-FFF2-40B4-BE49-F238E27FC236}">
                <a16:creationId xmlns:a16="http://schemas.microsoft.com/office/drawing/2014/main" id="{153F229D-A878-429F-CBA4-745E67C6D212}"/>
              </a:ext>
            </a:extLst>
          </p:cNvPr>
          <p:cNvPicPr>
            <a:picLocks noChangeAspect="1"/>
          </p:cNvPicPr>
          <p:nvPr/>
        </p:nvPicPr>
        <p:blipFill rotWithShape="1">
          <a:blip r:embed="rId4"/>
          <a:srcRect l="-590" r="590" b="3470"/>
          <a:stretch/>
        </p:blipFill>
        <p:spPr>
          <a:xfrm>
            <a:off x="4406537" y="1339010"/>
            <a:ext cx="3071949" cy="1733708"/>
          </a:xfrm>
          <a:prstGeom prst="rect">
            <a:avLst/>
          </a:prstGeom>
        </p:spPr>
      </p:pic>
      <p:sp>
        <p:nvSpPr>
          <p:cNvPr id="2" name="TextBox 1">
            <a:extLst>
              <a:ext uri="{FF2B5EF4-FFF2-40B4-BE49-F238E27FC236}">
                <a16:creationId xmlns:a16="http://schemas.microsoft.com/office/drawing/2014/main" id="{5CC6FDAC-5704-BF65-0B0A-21DB8DE81576}"/>
              </a:ext>
            </a:extLst>
          </p:cNvPr>
          <p:cNvSpPr txBox="1"/>
          <p:nvPr/>
        </p:nvSpPr>
        <p:spPr>
          <a:xfrm>
            <a:off x="359131" y="4079462"/>
            <a:ext cx="3867149" cy="861774"/>
          </a:xfrm>
          <a:prstGeom prst="rect">
            <a:avLst/>
          </a:prstGeom>
          <a:noFill/>
          <a:ln>
            <a:solidFill>
              <a:schemeClr val="tx2">
                <a:lumMod val="75000"/>
              </a:schemeClr>
            </a:solidFill>
          </a:ln>
        </p:spPr>
        <p:txBody>
          <a:bodyPr wrap="square" rtlCol="0">
            <a:spAutoFit/>
          </a:bodyPr>
          <a:lstStyle/>
          <a:p>
            <a:r>
              <a:rPr lang="en-GB" sz="1000" dirty="0">
                <a:latin typeface="Roboto"/>
                <a:ea typeface="Roboto"/>
                <a:cs typeface="Roboto"/>
                <a:sym typeface="Roboto"/>
              </a:rPr>
              <a:t>In this calculation I used an if/</a:t>
            </a:r>
            <a:r>
              <a:rPr lang="en-GB" sz="1000" dirty="0" err="1">
                <a:latin typeface="Roboto"/>
                <a:ea typeface="Roboto"/>
                <a:cs typeface="Roboto"/>
                <a:sym typeface="Roboto"/>
              </a:rPr>
              <a:t>elif</a:t>
            </a:r>
            <a:r>
              <a:rPr lang="en-GB" sz="1000" dirty="0">
                <a:latin typeface="Roboto"/>
                <a:ea typeface="Roboto"/>
                <a:cs typeface="Roboto"/>
                <a:sym typeface="Roboto"/>
              </a:rPr>
              <a:t> conditionals to split each person into a preprepared dictionary (</a:t>
            </a:r>
            <a:r>
              <a:rPr lang="en-GB" sz="1000" dirty="0" err="1">
                <a:latin typeface="Roboto"/>
                <a:ea typeface="Roboto"/>
                <a:cs typeface="Roboto"/>
                <a:sym typeface="Roboto"/>
              </a:rPr>
              <a:t>age_groups</a:t>
            </a:r>
            <a:r>
              <a:rPr lang="en-GB" sz="1000" dirty="0">
                <a:latin typeface="Roboto"/>
                <a:ea typeface="Roboto"/>
                <a:cs typeface="Roboto"/>
                <a:sym typeface="Roboto"/>
              </a:rPr>
              <a:t>) and then performed calculations on these lists using a for loop and inputted the average value into a new list with renamed keys. </a:t>
            </a:r>
          </a:p>
          <a:p>
            <a:endParaRPr lang="en-GB" sz="1000" dirty="0"/>
          </a:p>
        </p:txBody>
      </p:sp>
    </p:spTree>
    <p:extLst>
      <p:ext uri="{BB962C8B-B14F-4D97-AF65-F5344CB8AC3E}">
        <p14:creationId xmlns:p14="http://schemas.microsoft.com/office/powerpoint/2010/main" val="3304915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56872" y="70557"/>
            <a:ext cx="8711299" cy="461782"/>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rgbClr val="295269"/>
                </a:solidFill>
                <a:latin typeface="Roboto"/>
                <a:ea typeface="Roboto"/>
                <a:cs typeface="Roboto"/>
                <a:sym typeface="Roboto"/>
              </a:rPr>
              <a:t>3. </a:t>
            </a:r>
            <a:r>
              <a:rPr lang="en" sz="2000" b="1">
                <a:solidFill>
                  <a:srgbClr val="295269"/>
                </a:solidFill>
                <a:latin typeface="Roboto"/>
                <a:ea typeface="Roboto"/>
                <a:cs typeface="Roboto"/>
                <a:sym typeface="Roboto"/>
              </a:rPr>
              <a:t>Calculate the average insurance for each age group</a:t>
            </a:r>
            <a:endParaRPr sz="2000" b="1" dirty="0">
              <a:solidFill>
                <a:srgbClr val="295269"/>
              </a:solidFill>
              <a:latin typeface="Roboto"/>
              <a:ea typeface="Roboto"/>
              <a:cs typeface="Roboto"/>
              <a:sym typeface="Roboto"/>
            </a:endParaRPr>
          </a:p>
        </p:txBody>
      </p:sp>
      <p:sp>
        <p:nvSpPr>
          <p:cNvPr id="316" name="Shape 316"/>
          <p:cNvSpPr txBox="1"/>
          <p:nvPr/>
        </p:nvSpPr>
        <p:spPr>
          <a:xfrm>
            <a:off x="436041" y="2483652"/>
            <a:ext cx="7994333" cy="84084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In this calculation I used the </a:t>
            </a:r>
            <a:r>
              <a:rPr lang="en-GB" sz="1000" dirty="0" err="1">
                <a:latin typeface="Roboto"/>
                <a:ea typeface="Roboto"/>
                <a:cs typeface="Roboto"/>
                <a:sym typeface="Roboto"/>
              </a:rPr>
              <a:t>age_groups</a:t>
            </a:r>
            <a:r>
              <a:rPr lang="en-GB" sz="1000" dirty="0">
                <a:latin typeface="Roboto"/>
                <a:ea typeface="Roboto"/>
                <a:cs typeface="Roboto"/>
                <a:sym typeface="Roboto"/>
              </a:rPr>
              <a:t> dictionary (the values contain list all persons in the data set split into age ranges of ten years, each person is individually inputted as a dictionary with all their data) and performed calculations on each person’s insurance cost which were under the ‘charges’ key. I did this in the same way as working out he average </a:t>
            </a:r>
            <a:r>
              <a:rPr lang="en-GB" sz="1000" dirty="0" err="1">
                <a:latin typeface="Roboto"/>
                <a:ea typeface="Roboto"/>
                <a:cs typeface="Roboto"/>
                <a:sym typeface="Roboto"/>
              </a:rPr>
              <a:t>bmi</a:t>
            </a:r>
            <a:r>
              <a:rPr lang="en-GB" sz="1000" dirty="0">
                <a:latin typeface="Roboto"/>
                <a:ea typeface="Roboto"/>
                <a:cs typeface="Roboto"/>
                <a:sym typeface="Roboto"/>
              </a:rPr>
              <a:t> for each age group, by using a for loop to total up the charges in each list and dividing it by the number of value in that list. </a:t>
            </a:r>
            <a:endParaRPr lang="en-GB" sz="900" dirty="0">
              <a:latin typeface="Roboto"/>
              <a:ea typeface="Roboto"/>
              <a:cs typeface="Roboto"/>
              <a:sym typeface="Roboto"/>
            </a:endParaRPr>
          </a:p>
        </p:txBody>
      </p:sp>
      <p:pic>
        <p:nvPicPr>
          <p:cNvPr id="4" name="Picture 3">
            <a:extLst>
              <a:ext uri="{FF2B5EF4-FFF2-40B4-BE49-F238E27FC236}">
                <a16:creationId xmlns:a16="http://schemas.microsoft.com/office/drawing/2014/main" id="{9F00CC88-5B32-F794-5269-233601F86182}"/>
              </a:ext>
            </a:extLst>
          </p:cNvPr>
          <p:cNvPicPr>
            <a:picLocks noChangeAspect="1"/>
          </p:cNvPicPr>
          <p:nvPr/>
        </p:nvPicPr>
        <p:blipFill>
          <a:blip r:embed="rId3"/>
          <a:stretch>
            <a:fillRect/>
          </a:stretch>
        </p:blipFill>
        <p:spPr>
          <a:xfrm>
            <a:off x="220062" y="715924"/>
            <a:ext cx="8426293" cy="1584143"/>
          </a:xfrm>
          <a:prstGeom prst="rect">
            <a:avLst/>
          </a:prstGeom>
        </p:spPr>
      </p:pic>
      <p:sp>
        <p:nvSpPr>
          <p:cNvPr id="2" name="Shape 316">
            <a:extLst>
              <a:ext uri="{FF2B5EF4-FFF2-40B4-BE49-F238E27FC236}">
                <a16:creationId xmlns:a16="http://schemas.microsoft.com/office/drawing/2014/main" id="{99A569C1-02B2-7460-BA48-442BC5F8AD80}"/>
              </a:ext>
            </a:extLst>
          </p:cNvPr>
          <p:cNvSpPr txBox="1"/>
          <p:nvPr/>
        </p:nvSpPr>
        <p:spPr>
          <a:xfrm>
            <a:off x="436041" y="3422469"/>
            <a:ext cx="7994333" cy="116259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For the results we can clearly see a </a:t>
            </a:r>
            <a:r>
              <a:rPr lang="en-GB" sz="1000" b="1" dirty="0">
                <a:latin typeface="Roboto"/>
                <a:ea typeface="Roboto"/>
                <a:cs typeface="Roboto"/>
                <a:sym typeface="Roboto"/>
              </a:rPr>
              <a:t>great increase in insurance cost as age increases</a:t>
            </a:r>
            <a:r>
              <a:rPr lang="en-GB" sz="1000" dirty="0">
                <a:latin typeface="Roboto"/>
                <a:ea typeface="Roboto"/>
                <a:cs typeface="Roboto"/>
                <a:sym typeface="Roboto"/>
              </a:rPr>
              <a:t>. This is much more significant rate than the rise of BMI as age increases which </a:t>
            </a:r>
            <a:r>
              <a:rPr lang="en-GB" sz="1000" b="1" dirty="0">
                <a:latin typeface="Roboto"/>
                <a:ea typeface="Roboto"/>
                <a:cs typeface="Roboto"/>
                <a:sym typeface="Roboto"/>
              </a:rPr>
              <a:t>lead us to believe</a:t>
            </a:r>
            <a:r>
              <a:rPr lang="en-GB" sz="1000" dirty="0">
                <a:latin typeface="Roboto"/>
                <a:ea typeface="Roboto"/>
                <a:cs typeface="Roboto"/>
                <a:sym typeface="Roboto"/>
              </a:rPr>
              <a:t>, at this early stage, that </a:t>
            </a:r>
            <a:r>
              <a:rPr lang="en-GB" sz="1000" b="1" dirty="0">
                <a:latin typeface="Roboto"/>
                <a:ea typeface="Roboto"/>
                <a:cs typeface="Roboto"/>
                <a:sym typeface="Roboto"/>
              </a:rPr>
              <a:t>age is a much bigger factor in insurance cost than BMI </a:t>
            </a:r>
            <a:r>
              <a:rPr lang="en-GB" sz="1000" dirty="0">
                <a:latin typeface="Roboto"/>
                <a:ea typeface="Roboto"/>
                <a:cs typeface="Roboto"/>
                <a:sym typeface="Roboto"/>
              </a:rPr>
              <a:t>is. This is unsurprising since someone with a greater age is more likely to be susceptible to health issues such as illness and mobility impediments and is much closer to the average mortality age (in the UK this figure was 81.8 years for males and 85.5 years for females in 2020) than someone with a much younger age who is typically more active and has a stronger immune system. </a:t>
            </a:r>
            <a:endParaRPr lang="en-GB" sz="900" dirty="0">
              <a:latin typeface="Roboto"/>
              <a:ea typeface="Roboto"/>
              <a:cs typeface="Roboto"/>
              <a:sym typeface="Roboto"/>
            </a:endParaRPr>
          </a:p>
        </p:txBody>
      </p:sp>
    </p:spTree>
    <p:extLst>
      <p:ext uri="{BB962C8B-B14F-4D97-AF65-F5344CB8AC3E}">
        <p14:creationId xmlns:p14="http://schemas.microsoft.com/office/powerpoint/2010/main" val="779450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56872" y="70557"/>
            <a:ext cx="8711299" cy="461782"/>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rgbClr val="295269"/>
                </a:solidFill>
                <a:latin typeface="Roboto"/>
                <a:ea typeface="Roboto"/>
                <a:cs typeface="Roboto"/>
                <a:sym typeface="Roboto"/>
              </a:rPr>
              <a:t>4. Correlation between region, bmi and insurance cost. </a:t>
            </a:r>
            <a:endParaRPr sz="2000" b="1" dirty="0">
              <a:solidFill>
                <a:srgbClr val="295269"/>
              </a:solidFill>
              <a:latin typeface="Roboto"/>
              <a:ea typeface="Roboto"/>
              <a:cs typeface="Roboto"/>
              <a:sym typeface="Roboto"/>
            </a:endParaRPr>
          </a:p>
        </p:txBody>
      </p:sp>
      <p:sp>
        <p:nvSpPr>
          <p:cNvPr id="316" name="Shape 316"/>
          <p:cNvSpPr txBox="1"/>
          <p:nvPr/>
        </p:nvSpPr>
        <p:spPr>
          <a:xfrm>
            <a:off x="4697078" y="2296211"/>
            <a:ext cx="4342418" cy="236674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GB" sz="1050" u="sng" dirty="0">
                <a:latin typeface="Roboto"/>
                <a:ea typeface="Roboto"/>
                <a:cs typeface="Roboto"/>
                <a:sym typeface="Roboto"/>
              </a:rPr>
              <a:t>Results: </a:t>
            </a:r>
          </a:p>
          <a:p>
            <a:pPr marL="0" lvl="0" indent="0" algn="just" rtl="0">
              <a:lnSpc>
                <a:spcPct val="115000"/>
              </a:lnSpc>
              <a:spcBef>
                <a:spcPts val="0"/>
              </a:spcBef>
              <a:spcAft>
                <a:spcPts val="0"/>
              </a:spcAft>
              <a:buClr>
                <a:schemeClr val="dk1"/>
              </a:buClr>
              <a:buSzPts val="1100"/>
              <a:buFont typeface="Arial"/>
              <a:buNone/>
            </a:pPr>
            <a:endParaRPr lang="en-GB" sz="1000" b="1" dirty="0">
              <a:latin typeface="Roboto"/>
              <a:ea typeface="Roboto"/>
              <a:cs typeface="Roboto"/>
              <a:sym typeface="Roboto"/>
            </a:endParaRPr>
          </a:p>
          <a:p>
            <a:pPr marL="171450" lvl="0" indent="-171450" algn="just" rtl="0">
              <a:lnSpc>
                <a:spcPct val="115000"/>
              </a:lnSpc>
              <a:spcBef>
                <a:spcPts val="0"/>
              </a:spcBef>
              <a:spcAft>
                <a:spcPts val="0"/>
              </a:spcAft>
              <a:buClr>
                <a:schemeClr val="dk1"/>
              </a:buClr>
              <a:buSzPts val="1100"/>
              <a:buFont typeface="Arial" panose="020B0604020202020204" pitchFamily="34" charset="0"/>
              <a:buChar char="•"/>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From the results, we can see that the SW, NW, and NE all have very similar average BMIs and insurance costs, but the </a:t>
            </a:r>
            <a:r>
              <a:rPr lang="en-GB" sz="1000" b="1" dirty="0">
                <a:latin typeface="Roboto"/>
                <a:ea typeface="Roboto"/>
                <a:cs typeface="Roboto"/>
                <a:sym typeface="Roboto"/>
              </a:rPr>
              <a:t>SE</a:t>
            </a:r>
            <a:r>
              <a:rPr lang="en-GB" sz="1000" dirty="0">
                <a:latin typeface="Roboto"/>
                <a:ea typeface="Roboto"/>
                <a:cs typeface="Roboto"/>
                <a:sym typeface="Roboto"/>
              </a:rPr>
              <a:t> has much </a:t>
            </a:r>
            <a:r>
              <a:rPr lang="en-GB" sz="1000" b="1" dirty="0">
                <a:latin typeface="Roboto"/>
                <a:ea typeface="Roboto"/>
                <a:cs typeface="Roboto"/>
                <a:sym typeface="Roboto"/>
              </a:rPr>
              <a:t>greater average BMI and slightly higher average costs</a:t>
            </a:r>
            <a:r>
              <a:rPr lang="en-GB" sz="1000" dirty="0">
                <a:latin typeface="Roboto"/>
                <a:ea typeface="Roboto"/>
                <a:cs typeface="Roboto"/>
                <a:sym typeface="Roboto"/>
              </a:rPr>
              <a:t>. The cost on its own could be explained by a different cost of living in that area, however the </a:t>
            </a:r>
            <a:r>
              <a:rPr lang="en-GB" sz="1000" b="1" dirty="0">
                <a:latin typeface="Roboto"/>
                <a:ea typeface="Roboto"/>
                <a:cs typeface="Roboto"/>
                <a:sym typeface="Roboto"/>
              </a:rPr>
              <a:t>significant difference in the BMI suggests there is more to investigate</a:t>
            </a:r>
            <a:r>
              <a:rPr lang="en-GB" sz="1000" dirty="0">
                <a:latin typeface="Roboto"/>
                <a:ea typeface="Roboto"/>
                <a:cs typeface="Roboto"/>
                <a:sym typeface="Roboto"/>
              </a:rPr>
              <a:t> within the regional split of people. Most likely there are </a:t>
            </a:r>
            <a:r>
              <a:rPr lang="en-GB" sz="1000" b="1" dirty="0">
                <a:latin typeface="Roboto"/>
                <a:ea typeface="Roboto"/>
                <a:cs typeface="Roboto"/>
                <a:sym typeface="Roboto"/>
              </a:rPr>
              <a:t>complicated social factors </a:t>
            </a:r>
            <a:r>
              <a:rPr lang="en-GB" sz="1000" dirty="0">
                <a:latin typeface="Roboto"/>
                <a:ea typeface="Roboto"/>
                <a:cs typeface="Roboto"/>
                <a:sym typeface="Roboto"/>
              </a:rPr>
              <a:t>at play and </a:t>
            </a:r>
            <a:r>
              <a:rPr lang="en-GB" sz="1000" b="1" dirty="0">
                <a:latin typeface="Roboto"/>
                <a:ea typeface="Roboto"/>
                <a:cs typeface="Roboto"/>
                <a:sym typeface="Roboto"/>
              </a:rPr>
              <a:t>further studies and data would be needed</a:t>
            </a:r>
            <a:r>
              <a:rPr lang="en-GB" sz="1000" dirty="0">
                <a:latin typeface="Roboto"/>
                <a:ea typeface="Roboto"/>
                <a:cs typeface="Roboto"/>
                <a:sym typeface="Roboto"/>
              </a:rPr>
              <a:t> to fully explain the greater average BMI in the Southeast. </a:t>
            </a: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p:txBody>
      </p:sp>
      <p:pic>
        <p:nvPicPr>
          <p:cNvPr id="4" name="Picture 3">
            <a:extLst>
              <a:ext uri="{FF2B5EF4-FFF2-40B4-BE49-F238E27FC236}">
                <a16:creationId xmlns:a16="http://schemas.microsoft.com/office/drawing/2014/main" id="{EA39DE16-5953-5F31-5943-8459FAE282F1}"/>
              </a:ext>
            </a:extLst>
          </p:cNvPr>
          <p:cNvPicPr>
            <a:picLocks noChangeAspect="1"/>
          </p:cNvPicPr>
          <p:nvPr/>
        </p:nvPicPr>
        <p:blipFill rotWithShape="1">
          <a:blip r:embed="rId3"/>
          <a:srcRect t="91258"/>
          <a:stretch/>
        </p:blipFill>
        <p:spPr>
          <a:xfrm>
            <a:off x="156872" y="4707403"/>
            <a:ext cx="7510021" cy="404025"/>
          </a:xfrm>
          <a:prstGeom prst="rect">
            <a:avLst/>
          </a:prstGeom>
        </p:spPr>
      </p:pic>
      <p:pic>
        <p:nvPicPr>
          <p:cNvPr id="6" name="Picture 5">
            <a:extLst>
              <a:ext uri="{FF2B5EF4-FFF2-40B4-BE49-F238E27FC236}">
                <a16:creationId xmlns:a16="http://schemas.microsoft.com/office/drawing/2014/main" id="{DFB23203-918F-2F06-055C-B825B61C3897}"/>
              </a:ext>
            </a:extLst>
          </p:cNvPr>
          <p:cNvPicPr>
            <a:picLocks noChangeAspect="1"/>
          </p:cNvPicPr>
          <p:nvPr/>
        </p:nvPicPr>
        <p:blipFill rotWithShape="1">
          <a:blip r:embed="rId3"/>
          <a:srcRect t="1203" r="40446" b="8937"/>
          <a:stretch/>
        </p:blipFill>
        <p:spPr>
          <a:xfrm>
            <a:off x="156872" y="537370"/>
            <a:ext cx="4490876" cy="4170033"/>
          </a:xfrm>
          <a:prstGeom prst="rect">
            <a:avLst/>
          </a:prstGeom>
        </p:spPr>
      </p:pic>
      <p:pic>
        <p:nvPicPr>
          <p:cNvPr id="8" name="Picture 7">
            <a:extLst>
              <a:ext uri="{FF2B5EF4-FFF2-40B4-BE49-F238E27FC236}">
                <a16:creationId xmlns:a16="http://schemas.microsoft.com/office/drawing/2014/main" id="{FA1852EE-D18B-C18B-D21F-6158FDDED9CF}"/>
              </a:ext>
            </a:extLst>
          </p:cNvPr>
          <p:cNvPicPr>
            <a:picLocks noChangeAspect="1"/>
          </p:cNvPicPr>
          <p:nvPr/>
        </p:nvPicPr>
        <p:blipFill>
          <a:blip r:embed="rId4"/>
          <a:stretch>
            <a:fillRect/>
          </a:stretch>
        </p:blipFill>
        <p:spPr>
          <a:xfrm>
            <a:off x="4726817" y="2605126"/>
            <a:ext cx="4220423" cy="655764"/>
          </a:xfrm>
          <a:prstGeom prst="rect">
            <a:avLst/>
          </a:prstGeom>
        </p:spPr>
      </p:pic>
      <p:sp>
        <p:nvSpPr>
          <p:cNvPr id="2" name="TextBox 1">
            <a:extLst>
              <a:ext uri="{FF2B5EF4-FFF2-40B4-BE49-F238E27FC236}">
                <a16:creationId xmlns:a16="http://schemas.microsoft.com/office/drawing/2014/main" id="{635DAFD6-793E-0683-015B-ED3EB323342D}"/>
              </a:ext>
            </a:extLst>
          </p:cNvPr>
          <p:cNvSpPr txBox="1"/>
          <p:nvPr/>
        </p:nvSpPr>
        <p:spPr>
          <a:xfrm>
            <a:off x="4697078" y="578875"/>
            <a:ext cx="4342419" cy="1672894"/>
          </a:xfrm>
          <a:prstGeom prst="rect">
            <a:avLst/>
          </a:prstGeom>
          <a:noFill/>
          <a:ln>
            <a:solidFill>
              <a:schemeClr val="tx2">
                <a:lumMod val="75000"/>
              </a:schemeClr>
            </a:solidFill>
          </a:ln>
        </p:spPr>
        <p:txBody>
          <a:bodyPr wrap="square" rtlCol="0">
            <a:spAutoFit/>
          </a:bodyPr>
          <a:lstStyle/>
          <a:p>
            <a:pPr algn="just">
              <a:lnSpc>
                <a:spcPct val="115000"/>
              </a:lnSpc>
              <a:buClr>
                <a:schemeClr val="dk1"/>
              </a:buClr>
              <a:buSzPts val="1100"/>
            </a:pPr>
            <a:r>
              <a:rPr lang="en-GB" sz="1000" dirty="0">
                <a:latin typeface="Roboto"/>
                <a:ea typeface="Roboto"/>
                <a:cs typeface="Roboto"/>
                <a:sym typeface="Roboto"/>
              </a:rPr>
              <a:t>In this calculation I split all the medical records by </a:t>
            </a:r>
            <a:r>
              <a:rPr lang="en-GB" sz="1000" b="1" dirty="0">
                <a:latin typeface="Roboto"/>
                <a:ea typeface="Roboto"/>
                <a:cs typeface="Roboto"/>
                <a:sym typeface="Roboto"/>
              </a:rPr>
              <a:t>region</a:t>
            </a:r>
            <a:r>
              <a:rPr lang="en-GB" sz="1000" dirty="0">
                <a:latin typeface="Roboto"/>
                <a:ea typeface="Roboto"/>
                <a:cs typeface="Roboto"/>
                <a:sym typeface="Roboto"/>
              </a:rPr>
              <a:t> into lists within dictionaries using a for loop and if/</a:t>
            </a:r>
            <a:r>
              <a:rPr lang="en-GB" sz="1000" dirty="0" err="1">
                <a:latin typeface="Roboto"/>
                <a:ea typeface="Roboto"/>
                <a:cs typeface="Roboto"/>
                <a:sym typeface="Roboto"/>
              </a:rPr>
              <a:t>elif</a:t>
            </a:r>
            <a:r>
              <a:rPr lang="en-GB" sz="1000" dirty="0">
                <a:latin typeface="Roboto"/>
                <a:ea typeface="Roboto"/>
                <a:cs typeface="Roboto"/>
                <a:sym typeface="Roboto"/>
              </a:rPr>
              <a:t> statements to populate the key name and values. </a:t>
            </a:r>
          </a:p>
          <a:p>
            <a:pPr algn="just">
              <a:lnSpc>
                <a:spcPct val="115000"/>
              </a:lnSpc>
              <a:buClr>
                <a:schemeClr val="dk1"/>
              </a:buClr>
              <a:buSzPts val="1100"/>
            </a:pPr>
            <a:r>
              <a:rPr lang="en-GB" sz="1000" dirty="0">
                <a:latin typeface="Roboto"/>
                <a:ea typeface="Roboto"/>
                <a:cs typeface="Roboto"/>
                <a:sym typeface="Roboto"/>
              </a:rPr>
              <a:t>I then performed calculations on the insurance cost and BMI values of each of these people by fetching the “charges” and “</a:t>
            </a:r>
            <a:r>
              <a:rPr lang="en-GB" sz="1000" dirty="0" err="1">
                <a:latin typeface="Roboto"/>
                <a:ea typeface="Roboto"/>
                <a:cs typeface="Roboto"/>
                <a:sym typeface="Roboto"/>
              </a:rPr>
              <a:t>bmi</a:t>
            </a:r>
            <a:r>
              <a:rPr lang="en-GB" sz="1000" dirty="0">
                <a:latin typeface="Roboto"/>
                <a:ea typeface="Roboto"/>
                <a:cs typeface="Roboto"/>
                <a:sym typeface="Roboto"/>
              </a:rPr>
              <a:t>” values of each person in the lists of the dictionary values and populated separate dictionaries with these values. </a:t>
            </a:r>
          </a:p>
          <a:p>
            <a:pPr algn="just">
              <a:lnSpc>
                <a:spcPct val="115000"/>
              </a:lnSpc>
              <a:buClr>
                <a:schemeClr val="dk1"/>
              </a:buClr>
              <a:buSzPts val="1100"/>
            </a:pPr>
            <a:r>
              <a:rPr lang="en-GB" sz="1000" dirty="0">
                <a:latin typeface="Roboto"/>
                <a:ea typeface="Roboto"/>
                <a:cs typeface="Roboto"/>
                <a:sym typeface="Roboto"/>
              </a:rPr>
              <a:t>I then combined the keys in these dictionaries to create a dictionary with the region as the key and insurance cost and BMI averages as the values.</a:t>
            </a:r>
          </a:p>
        </p:txBody>
      </p:sp>
    </p:spTree>
    <p:extLst>
      <p:ext uri="{BB962C8B-B14F-4D97-AF65-F5344CB8AC3E}">
        <p14:creationId xmlns:p14="http://schemas.microsoft.com/office/powerpoint/2010/main" val="3951766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56872" y="70557"/>
            <a:ext cx="8711299" cy="724268"/>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rgbClr val="295269"/>
                </a:solidFill>
                <a:latin typeface="Roboto"/>
                <a:ea typeface="Roboto"/>
                <a:cs typeface="Roboto"/>
                <a:sym typeface="Roboto"/>
              </a:rPr>
              <a:t>5a. </a:t>
            </a:r>
            <a:r>
              <a:rPr lang="en-GB" sz="2000" b="1" dirty="0">
                <a:solidFill>
                  <a:srgbClr val="295269"/>
                </a:solidFill>
                <a:latin typeface="Roboto"/>
                <a:ea typeface="Roboto"/>
                <a:cs typeface="Roboto"/>
                <a:sym typeface="Roboto"/>
              </a:rPr>
              <a:t>Does the number of children a person has affect BMI? Find the average BMI of people with the same number of children.</a:t>
            </a:r>
            <a:endParaRPr sz="2000" b="1" dirty="0">
              <a:solidFill>
                <a:srgbClr val="295269"/>
              </a:solidFill>
              <a:latin typeface="Roboto"/>
              <a:ea typeface="Roboto"/>
              <a:cs typeface="Roboto"/>
              <a:sym typeface="Roboto"/>
            </a:endParaRPr>
          </a:p>
        </p:txBody>
      </p:sp>
      <p:sp>
        <p:nvSpPr>
          <p:cNvPr id="316" name="Shape 316"/>
          <p:cNvSpPr txBox="1"/>
          <p:nvPr/>
        </p:nvSpPr>
        <p:spPr>
          <a:xfrm>
            <a:off x="3893543" y="716189"/>
            <a:ext cx="5183712" cy="278052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GB" sz="1050" u="sng" dirty="0">
                <a:latin typeface="Roboto"/>
                <a:ea typeface="Roboto"/>
                <a:cs typeface="Roboto"/>
                <a:sym typeface="Roboto"/>
              </a:rPr>
              <a:t>Results:</a:t>
            </a:r>
            <a:r>
              <a:rPr lang="en-GB" sz="1050" dirty="0">
                <a:latin typeface="Roboto"/>
                <a:ea typeface="Roboto"/>
                <a:cs typeface="Roboto"/>
                <a:sym typeface="Roboto"/>
              </a:rPr>
              <a:t> </a:t>
            </a:r>
          </a:p>
          <a:p>
            <a:pPr marL="0" lvl="0" indent="0" algn="just" rtl="0">
              <a:lnSpc>
                <a:spcPct val="115000"/>
              </a:lnSpc>
              <a:spcBef>
                <a:spcPts val="0"/>
              </a:spcBef>
              <a:spcAft>
                <a:spcPts val="0"/>
              </a:spcAft>
              <a:buClr>
                <a:schemeClr val="dk1"/>
              </a:buClr>
              <a:buSzPts val="1100"/>
              <a:buFont typeface="Arial"/>
              <a:buNone/>
            </a:pPr>
            <a:endParaRPr lang="en-GB" sz="105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50" b="1"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5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From the results we can see </a:t>
            </a:r>
            <a:r>
              <a:rPr lang="en-GB" sz="1000" b="1" dirty="0">
                <a:latin typeface="Roboto"/>
                <a:ea typeface="Roboto"/>
                <a:cs typeface="Roboto"/>
                <a:sym typeface="Roboto"/>
              </a:rPr>
              <a:t>no clear correlation between the number of children and BMI</a:t>
            </a:r>
            <a:r>
              <a:rPr lang="en-GB" sz="1000" dirty="0">
                <a:latin typeface="Roboto"/>
                <a:ea typeface="Roboto"/>
                <a:cs typeface="Roboto"/>
                <a:sym typeface="Roboto"/>
              </a:rPr>
              <a:t>. There is a slight upwards trend of BMI from 0 children to 4 children, ‘slight’ because the difference between these averages is small (&lt;1 BMI point). In addition, </a:t>
            </a:r>
            <a:r>
              <a:rPr lang="en-GB" sz="1000" b="1" dirty="0">
                <a:latin typeface="Roboto"/>
                <a:ea typeface="Roboto"/>
                <a:cs typeface="Roboto"/>
                <a:sym typeface="Roboto"/>
              </a:rPr>
              <a:t>all average values are very close to the overall average BMI</a:t>
            </a:r>
            <a:r>
              <a:rPr lang="en-GB" sz="1000" dirty="0">
                <a:latin typeface="Roboto"/>
                <a:ea typeface="Roboto"/>
                <a:cs typeface="Roboto"/>
                <a:sym typeface="Roboto"/>
              </a:rPr>
              <a:t> (30.66). With these points, we can dismiss causation links of the number of children a person has and their BMI values. </a:t>
            </a: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People with </a:t>
            </a:r>
            <a:r>
              <a:rPr lang="en-GB" sz="1000" b="1" dirty="0">
                <a:latin typeface="Roboto"/>
                <a:ea typeface="Roboto"/>
                <a:cs typeface="Roboto"/>
                <a:sym typeface="Roboto"/>
              </a:rPr>
              <a:t>5 children was an interesting result </a:t>
            </a:r>
            <a:r>
              <a:rPr lang="en-GB" sz="1000" dirty="0">
                <a:latin typeface="Roboto"/>
                <a:ea typeface="Roboto"/>
                <a:cs typeface="Roboto"/>
                <a:sym typeface="Roboto"/>
              </a:rPr>
              <a:t>as it was lower than all other BMI averages and over 1 BMI point below the overall BMI average. This appears to be an anomalous result and lead to further analysis to see if we can find any reasons for this. </a:t>
            </a:r>
            <a:r>
              <a:rPr lang="en-GB" sz="1000" b="1" dirty="0">
                <a:latin typeface="Roboto"/>
                <a:ea typeface="Roboto"/>
                <a:cs typeface="Roboto"/>
                <a:sym typeface="Roboto"/>
              </a:rPr>
              <a:t>This analysis is continued on the next slide. </a:t>
            </a:r>
          </a:p>
          <a:p>
            <a:pPr algn="just">
              <a:lnSpc>
                <a:spcPct val="115000"/>
              </a:lnSpc>
              <a:buClr>
                <a:schemeClr val="dk1"/>
              </a:buClr>
              <a:buSzPts val="1100"/>
            </a:pPr>
            <a:endParaRPr lang="en-GB" sz="1000" dirty="0">
              <a:latin typeface="Roboto"/>
              <a:ea typeface="Roboto"/>
              <a:cs typeface="Roboto"/>
              <a:sym typeface="Roboto"/>
            </a:endParaRPr>
          </a:p>
        </p:txBody>
      </p:sp>
      <p:pic>
        <p:nvPicPr>
          <p:cNvPr id="6" name="Picture 5">
            <a:extLst>
              <a:ext uri="{FF2B5EF4-FFF2-40B4-BE49-F238E27FC236}">
                <a16:creationId xmlns:a16="http://schemas.microsoft.com/office/drawing/2014/main" id="{334019F2-0074-69B4-A999-9BE5549B8AC4}"/>
              </a:ext>
            </a:extLst>
          </p:cNvPr>
          <p:cNvPicPr>
            <a:picLocks noChangeAspect="1"/>
          </p:cNvPicPr>
          <p:nvPr/>
        </p:nvPicPr>
        <p:blipFill rotWithShape="1">
          <a:blip r:embed="rId3"/>
          <a:srcRect t="92797"/>
          <a:stretch/>
        </p:blipFill>
        <p:spPr>
          <a:xfrm>
            <a:off x="156872" y="4804178"/>
            <a:ext cx="5069276" cy="302662"/>
          </a:xfrm>
          <a:prstGeom prst="rect">
            <a:avLst/>
          </a:prstGeom>
        </p:spPr>
      </p:pic>
      <p:pic>
        <p:nvPicPr>
          <p:cNvPr id="8" name="Picture 7">
            <a:extLst>
              <a:ext uri="{FF2B5EF4-FFF2-40B4-BE49-F238E27FC236}">
                <a16:creationId xmlns:a16="http://schemas.microsoft.com/office/drawing/2014/main" id="{4B862BD3-DEEF-FA0B-C247-320A2F3EF92A}"/>
              </a:ext>
            </a:extLst>
          </p:cNvPr>
          <p:cNvPicPr>
            <a:picLocks noChangeAspect="1"/>
          </p:cNvPicPr>
          <p:nvPr/>
        </p:nvPicPr>
        <p:blipFill rotWithShape="1">
          <a:blip r:embed="rId3"/>
          <a:srcRect r="30680" b="6831"/>
          <a:stretch/>
        </p:blipFill>
        <p:spPr>
          <a:xfrm>
            <a:off x="156872" y="716188"/>
            <a:ext cx="3669540" cy="4087989"/>
          </a:xfrm>
          <a:prstGeom prst="rect">
            <a:avLst/>
          </a:prstGeom>
        </p:spPr>
      </p:pic>
      <p:pic>
        <p:nvPicPr>
          <p:cNvPr id="13" name="Picture 12">
            <a:extLst>
              <a:ext uri="{FF2B5EF4-FFF2-40B4-BE49-F238E27FC236}">
                <a16:creationId xmlns:a16="http://schemas.microsoft.com/office/drawing/2014/main" id="{6B967FED-A7CB-7540-92DF-46A6E9567D5D}"/>
              </a:ext>
            </a:extLst>
          </p:cNvPr>
          <p:cNvPicPr>
            <a:picLocks noChangeAspect="1"/>
          </p:cNvPicPr>
          <p:nvPr/>
        </p:nvPicPr>
        <p:blipFill rotWithShape="1">
          <a:blip r:embed="rId4"/>
          <a:srcRect l="1673" t="3880" b="7511"/>
          <a:stretch/>
        </p:blipFill>
        <p:spPr>
          <a:xfrm>
            <a:off x="3946992" y="993053"/>
            <a:ext cx="3531494" cy="808231"/>
          </a:xfrm>
          <a:prstGeom prst="rect">
            <a:avLst/>
          </a:prstGeom>
        </p:spPr>
      </p:pic>
      <p:sp>
        <p:nvSpPr>
          <p:cNvPr id="9" name="Shape 316">
            <a:extLst>
              <a:ext uri="{FF2B5EF4-FFF2-40B4-BE49-F238E27FC236}">
                <a16:creationId xmlns:a16="http://schemas.microsoft.com/office/drawing/2014/main" id="{8ABC41D4-600E-3AF6-0CF3-6D292733E535}"/>
              </a:ext>
            </a:extLst>
          </p:cNvPr>
          <p:cNvSpPr txBox="1"/>
          <p:nvPr/>
        </p:nvSpPr>
        <p:spPr>
          <a:xfrm>
            <a:off x="3893543" y="3548442"/>
            <a:ext cx="5183711" cy="120400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gn="just">
              <a:lnSpc>
                <a:spcPct val="115000"/>
              </a:lnSpc>
              <a:buClr>
                <a:schemeClr val="dk1"/>
              </a:buClr>
              <a:buSzPts val="1100"/>
            </a:pPr>
            <a:r>
              <a:rPr lang="en-GB" sz="1000" dirty="0">
                <a:latin typeface="Roboto"/>
                <a:ea typeface="Roboto"/>
                <a:cs typeface="Roboto"/>
                <a:sym typeface="Roboto"/>
              </a:rPr>
              <a:t>In this calculation I used the </a:t>
            </a:r>
            <a:r>
              <a:rPr lang="en-GB" sz="1000" dirty="0" err="1">
                <a:latin typeface="Roboto"/>
                <a:ea typeface="Roboto"/>
                <a:cs typeface="Roboto"/>
                <a:sym typeface="Roboto"/>
              </a:rPr>
              <a:t>full_medical_records</a:t>
            </a:r>
            <a:r>
              <a:rPr lang="en-GB" sz="1000" dirty="0">
                <a:latin typeface="Roboto"/>
                <a:ea typeface="Roboto"/>
                <a:cs typeface="Roboto"/>
                <a:sym typeface="Roboto"/>
              </a:rPr>
              <a:t> to isolate each person’s “</a:t>
            </a:r>
            <a:r>
              <a:rPr lang="en-GB" sz="1000" dirty="0" err="1">
                <a:latin typeface="Roboto"/>
                <a:ea typeface="Roboto"/>
                <a:cs typeface="Roboto"/>
                <a:sym typeface="Roboto"/>
              </a:rPr>
              <a:t>bmi</a:t>
            </a:r>
            <a:r>
              <a:rPr lang="en-GB" sz="1000" dirty="0">
                <a:latin typeface="Roboto"/>
                <a:ea typeface="Roboto"/>
                <a:cs typeface="Roboto"/>
                <a:sym typeface="Roboto"/>
              </a:rPr>
              <a:t>” and “children” values. Conditional statements inside of a for loop allowed easy splitting of the data into a dictionary where the keys were the number of children a person has, and the values were a list of BMIs. A ‘not in’ conditional was used to add new keys and value lists every time a new number of children was acted on in the loop. Performing calculations on the value lists gave us the average BMI for each number of children people have. </a:t>
            </a:r>
          </a:p>
          <a:p>
            <a:pPr marL="0" lvl="0" indent="0" algn="just"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 </a:t>
            </a:r>
          </a:p>
        </p:txBody>
      </p:sp>
    </p:spTree>
    <p:extLst>
      <p:ext uri="{BB962C8B-B14F-4D97-AF65-F5344CB8AC3E}">
        <p14:creationId xmlns:p14="http://schemas.microsoft.com/office/powerpoint/2010/main" val="303849822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19024</TotalTime>
  <Words>4863</Words>
  <Application>Microsoft Office PowerPoint</Application>
  <PresentationFormat>On-screen Show (16:9)</PresentationFormat>
  <Paragraphs>247</Paragraphs>
  <Slides>20</Slides>
  <Notes>20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Roboto Black</vt:lpstr>
      <vt:lpstr>Dosis</vt:lpstr>
      <vt:lpstr>Arial</vt:lpstr>
      <vt:lpstr>Roboto Thin</vt:lpstr>
      <vt:lpstr>Roboto</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HP Laptop</dc:creator>
  <cp:lastModifiedBy>Knox Maclean Bather</cp:lastModifiedBy>
  <cp:revision>61</cp:revision>
  <dcterms:modified xsi:type="dcterms:W3CDTF">2023-11-20T11:58:45Z</dcterms:modified>
</cp:coreProperties>
</file>